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65" r:id="rId4"/>
    <p:sldId id="267" r:id="rId5"/>
    <p:sldId id="260" r:id="rId6"/>
    <p:sldId id="263" r:id="rId7"/>
    <p:sldId id="262" r:id="rId8"/>
    <p:sldId id="261" r:id="rId9"/>
    <p:sldId id="264" r:id="rId10"/>
    <p:sldId id="273" r:id="rId11"/>
    <p:sldId id="269" r:id="rId12"/>
    <p:sldId id="275" r:id="rId13"/>
    <p:sldId id="270" r:id="rId14"/>
    <p:sldId id="274" r:id="rId15"/>
    <p:sldId id="271" r:id="rId16"/>
    <p:sldId id="276" r:id="rId17"/>
    <p:sldId id="284" r:id="rId18"/>
    <p:sldId id="277" r:id="rId19"/>
    <p:sldId id="278" r:id="rId20"/>
    <p:sldId id="279" r:id="rId21"/>
    <p:sldId id="280" r:id="rId22"/>
    <p:sldId id="258" r:id="rId23"/>
    <p:sldId id="259" r:id="rId24"/>
    <p:sldId id="282" r:id="rId25"/>
    <p:sldId id="281" r:id="rId26"/>
    <p:sldId id="283" r:id="rId27"/>
    <p:sldId id="285" r:id="rId28"/>
    <p:sldId id="296" r:id="rId29"/>
    <p:sldId id="286" r:id="rId30"/>
    <p:sldId id="288" r:id="rId31"/>
    <p:sldId id="297" r:id="rId32"/>
    <p:sldId id="287" r:id="rId33"/>
    <p:sldId id="291" r:id="rId34"/>
    <p:sldId id="298" r:id="rId35"/>
    <p:sldId id="299" r:id="rId36"/>
    <p:sldId id="310" r:id="rId37"/>
    <p:sldId id="311" r:id="rId38"/>
    <p:sldId id="313" r:id="rId39"/>
    <p:sldId id="312" r:id="rId40"/>
    <p:sldId id="292" r:id="rId41"/>
    <p:sldId id="293" r:id="rId42"/>
    <p:sldId id="294" r:id="rId43"/>
    <p:sldId id="307" r:id="rId44"/>
    <p:sldId id="295" r:id="rId45"/>
    <p:sldId id="301" r:id="rId46"/>
    <p:sldId id="302" r:id="rId47"/>
    <p:sldId id="304" r:id="rId48"/>
    <p:sldId id="308" r:id="rId49"/>
    <p:sldId id="306" r:id="rId50"/>
    <p:sldId id="309" r:id="rId51"/>
    <p:sldId id="305" r:id="rId52"/>
    <p:sldId id="314" r:id="rId53"/>
    <p:sldId id="316" r:id="rId54"/>
    <p:sldId id="315" r:id="rId55"/>
    <p:sldId id="317" r:id="rId56"/>
    <p:sldId id="318" r:id="rId57"/>
    <p:sldId id="319" r:id="rId58"/>
    <p:sldId id="320" r:id="rId59"/>
    <p:sldId id="325" r:id="rId60"/>
    <p:sldId id="322" r:id="rId61"/>
    <p:sldId id="324" r:id="rId62"/>
    <p:sldId id="326" r:id="rId63"/>
    <p:sldId id="327" r:id="rId64"/>
    <p:sldId id="328" r:id="rId65"/>
    <p:sldId id="330" r:id="rId66"/>
    <p:sldId id="336" r:id="rId67"/>
    <p:sldId id="331" r:id="rId68"/>
    <p:sldId id="332" r:id="rId69"/>
    <p:sldId id="333" r:id="rId70"/>
    <p:sldId id="334" r:id="rId71"/>
    <p:sldId id="335" r:id="rId72"/>
    <p:sldId id="337" r:id="rId73"/>
    <p:sldId id="338" r:id="rId74"/>
    <p:sldId id="339" r:id="rId75"/>
    <p:sldId id="340" r:id="rId76"/>
    <p:sldId id="341" r:id="rId77"/>
    <p:sldId id="342" r:id="rId78"/>
    <p:sldId id="345" r:id="rId79"/>
    <p:sldId id="343" r:id="rId80"/>
    <p:sldId id="344" r:id="rId81"/>
    <p:sldId id="351" r:id="rId82"/>
    <p:sldId id="346" r:id="rId83"/>
    <p:sldId id="355" r:id="rId84"/>
    <p:sldId id="347" r:id="rId85"/>
    <p:sldId id="348" r:id="rId86"/>
    <p:sldId id="350" r:id="rId87"/>
    <p:sldId id="353" r:id="rId88"/>
    <p:sldId id="354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4" r:id="rId97"/>
    <p:sldId id="365" r:id="rId98"/>
    <p:sldId id="369" r:id="rId99"/>
    <p:sldId id="366" r:id="rId100"/>
    <p:sldId id="368" r:id="rId101"/>
    <p:sldId id="370" r:id="rId102"/>
    <p:sldId id="371" r:id="rId103"/>
    <p:sldId id="372" r:id="rId104"/>
    <p:sldId id="373" r:id="rId105"/>
    <p:sldId id="374" r:id="rId106"/>
    <p:sldId id="375" r:id="rId107"/>
    <p:sldId id="377" r:id="rId108"/>
    <p:sldId id="376" r:id="rId109"/>
    <p:sldId id="378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7" r:id="rId118"/>
    <p:sldId id="389" r:id="rId119"/>
    <p:sldId id="391" r:id="rId120"/>
    <p:sldId id="392" r:id="rId121"/>
    <p:sldId id="394" r:id="rId122"/>
    <p:sldId id="395" r:id="rId123"/>
    <p:sldId id="397" r:id="rId124"/>
    <p:sldId id="398" r:id="rId125"/>
    <p:sldId id="401" r:id="rId126"/>
    <p:sldId id="403" r:id="rId127"/>
    <p:sldId id="408" r:id="rId128"/>
    <p:sldId id="404" r:id="rId129"/>
    <p:sldId id="409" r:id="rId130"/>
    <p:sldId id="419" r:id="rId131"/>
    <p:sldId id="422" r:id="rId132"/>
    <p:sldId id="421" r:id="rId133"/>
    <p:sldId id="410" r:id="rId134"/>
    <p:sldId id="423" r:id="rId135"/>
    <p:sldId id="411" r:id="rId136"/>
    <p:sldId id="412" r:id="rId137"/>
    <p:sldId id="413" r:id="rId138"/>
    <p:sldId id="424" r:id="rId139"/>
    <p:sldId id="414" r:id="rId140"/>
    <p:sldId id="425" r:id="rId141"/>
    <p:sldId id="426" r:id="rId142"/>
    <p:sldId id="415" r:id="rId143"/>
    <p:sldId id="427" r:id="rId144"/>
    <p:sldId id="428" r:id="rId145"/>
    <p:sldId id="416" r:id="rId146"/>
    <p:sldId id="429" r:id="rId147"/>
    <p:sldId id="430" r:id="rId148"/>
    <p:sldId id="418" r:id="rId149"/>
    <p:sldId id="420" r:id="rId150"/>
    <p:sldId id="431" r:id="rId151"/>
    <p:sldId id="432" r:id="rId152"/>
    <p:sldId id="433" r:id="rId153"/>
    <p:sldId id="434" r:id="rId154"/>
    <p:sldId id="435" r:id="rId155"/>
    <p:sldId id="436" r:id="rId156"/>
    <p:sldId id="437" r:id="rId157"/>
    <p:sldId id="438" r:id="rId158"/>
    <p:sldId id="439" r:id="rId159"/>
    <p:sldId id="440" r:id="rId160"/>
    <p:sldId id="441" r:id="rId161"/>
    <p:sldId id="442" r:id="rId162"/>
    <p:sldId id="443" r:id="rId163"/>
    <p:sldId id="453" r:id="rId164"/>
    <p:sldId id="444" r:id="rId165"/>
    <p:sldId id="445" r:id="rId166"/>
    <p:sldId id="454" r:id="rId167"/>
    <p:sldId id="447" r:id="rId168"/>
    <p:sldId id="448" r:id="rId169"/>
    <p:sldId id="449" r:id="rId170"/>
    <p:sldId id="450" r:id="rId171"/>
    <p:sldId id="457" r:id="rId172"/>
    <p:sldId id="455" r:id="rId173"/>
    <p:sldId id="456" r:id="rId174"/>
    <p:sldId id="458" r:id="rId175"/>
    <p:sldId id="459" r:id="rId176"/>
    <p:sldId id="460" r:id="rId177"/>
    <p:sldId id="461" r:id="rId178"/>
    <p:sldId id="462" r:id="rId179"/>
    <p:sldId id="463" r:id="rId180"/>
    <p:sldId id="464" r:id="rId181"/>
    <p:sldId id="503" r:id="rId182"/>
    <p:sldId id="466" r:id="rId183"/>
    <p:sldId id="468" r:id="rId184"/>
    <p:sldId id="469" r:id="rId185"/>
    <p:sldId id="472" r:id="rId186"/>
    <p:sldId id="474" r:id="rId187"/>
    <p:sldId id="475" r:id="rId188"/>
    <p:sldId id="476" r:id="rId189"/>
    <p:sldId id="477" r:id="rId190"/>
    <p:sldId id="478" r:id="rId191"/>
    <p:sldId id="479" r:id="rId192"/>
    <p:sldId id="481" r:id="rId193"/>
    <p:sldId id="484" r:id="rId194"/>
    <p:sldId id="504" r:id="rId195"/>
    <p:sldId id="485" r:id="rId196"/>
    <p:sldId id="486" r:id="rId197"/>
    <p:sldId id="488" r:id="rId198"/>
    <p:sldId id="505" r:id="rId199"/>
    <p:sldId id="489" r:id="rId200"/>
    <p:sldId id="495" r:id="rId201"/>
    <p:sldId id="499" r:id="rId202"/>
    <p:sldId id="509" r:id="rId203"/>
    <p:sldId id="506" r:id="rId204"/>
    <p:sldId id="507" r:id="rId205"/>
    <p:sldId id="508" r:id="rId206"/>
    <p:sldId id="510" r:id="rId207"/>
    <p:sldId id="511" r:id="rId208"/>
    <p:sldId id="512" r:id="rId209"/>
    <p:sldId id="513" r:id="rId210"/>
    <p:sldId id="514" r:id="rId211"/>
    <p:sldId id="515" r:id="rId212"/>
    <p:sldId id="516" r:id="rId213"/>
    <p:sldId id="519" r:id="rId214"/>
    <p:sldId id="517" r:id="rId215"/>
    <p:sldId id="520" r:id="rId216"/>
    <p:sldId id="521" r:id="rId217"/>
    <p:sldId id="522" r:id="rId218"/>
    <p:sldId id="524" r:id="rId219"/>
    <p:sldId id="525" r:id="rId220"/>
    <p:sldId id="526" r:id="rId221"/>
    <p:sldId id="527" r:id="rId222"/>
    <p:sldId id="529" r:id="rId223"/>
    <p:sldId id="530" r:id="rId224"/>
    <p:sldId id="531" r:id="rId225"/>
    <p:sldId id="532" r:id="rId226"/>
    <p:sldId id="533" r:id="rId227"/>
    <p:sldId id="534" r:id="rId228"/>
    <p:sldId id="535" r:id="rId229"/>
    <p:sldId id="536" r:id="rId230"/>
    <p:sldId id="537" r:id="rId231"/>
    <p:sldId id="540" r:id="rId232"/>
    <p:sldId id="539" r:id="rId233"/>
    <p:sldId id="544" r:id="rId234"/>
    <p:sldId id="541" r:id="rId235"/>
    <p:sldId id="542" r:id="rId236"/>
    <p:sldId id="543" r:id="rId237"/>
    <p:sldId id="545" r:id="rId238"/>
    <p:sldId id="547" r:id="rId239"/>
    <p:sldId id="548" r:id="rId240"/>
    <p:sldId id="549" r:id="rId241"/>
    <p:sldId id="550" r:id="rId242"/>
    <p:sldId id="552" r:id="rId243"/>
    <p:sldId id="553" r:id="rId244"/>
    <p:sldId id="555" r:id="rId245"/>
    <p:sldId id="556" r:id="rId2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tableStyles" Target="tableStyle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3CDC-FD52-49FA-80E7-0EAA53AADDD7}" type="datetimeFigureOut">
              <a:rPr lang="pl-PL" smtClean="0"/>
              <a:pPr/>
              <a:t>2011-06-13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EB2B-B256-4E53-91A9-A0A8441809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Systemy czasu rzeczywistego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inż. Krzysztof Strzecha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Dla teorii i praktyki systemów czasu rzeczywistego przydatne jest pojęcie </a:t>
            </a:r>
            <a:r>
              <a:rPr lang="pl-PL" b="1" dirty="0" smtClean="0"/>
              <a:t>funkcji zysku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Funkcja zysku jest funkcją zależną przede wszystkim od czasu i określa korzyść ze zrealizowania zadania przez system. Korzyść niekoniecznie jest wielkością wymiarowaną. Źródłem ograniczeń czasowych są zazwyczaj zjawiska fizyczne zachodzące w świecie rzeczywistym.</a:t>
            </a:r>
          </a:p>
          <a:p>
            <a:pPr algn="just"/>
            <a:r>
              <a:rPr lang="pl-PL" dirty="0" smtClean="0"/>
              <a:t>Zadanie zostało przez system zrealizowane poprawnie, jeśli z chwilą zakończenia tego zadania wartość funkcji zysku jest większa od zera</a:t>
            </a:r>
            <a:r>
              <a:rPr lang="pl-PL" b="1" dirty="0" smtClean="0"/>
              <a:t>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Sygnały</a:t>
            </a:r>
          </a:p>
          <a:p>
            <a:pPr algn="just"/>
            <a:r>
              <a:rPr lang="pl-PL" dirty="0" smtClean="0"/>
              <a:t>QNX dostarcza 32 standardowych sygnałów POSIX oraz sygnałów czasu rzeczywistego POSIX o zunifikowanej funkcjonalności.</a:t>
            </a:r>
          </a:p>
          <a:p>
            <a:pPr algn="just"/>
            <a:r>
              <a:rPr lang="pl-PL" dirty="0" smtClean="0"/>
              <a:t>POSIX definiuje sygnały czasu rzeczywistego inaczej niż podstawowe sygnały POSIX, mogą one zawierać 4 bajty danych i mogą być kolejkowane.</a:t>
            </a:r>
            <a:r>
              <a:rPr lang="en-US" dirty="0" smtClean="0"/>
              <a:t> </a:t>
            </a:r>
            <a:r>
              <a:rPr lang="pl-PL" dirty="0" smtClean="0"/>
              <a:t>W systemie QNX ta funkcjonalność może być określana na poziomie sygnałów, niezależnie do której grupy należą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QNX Neutrino </a:t>
            </a:r>
            <a:r>
              <a:rPr lang="pl-PL" dirty="0" smtClean="0"/>
              <a:t>rozszerza także mechanizm sygnałów poprzez umożliwienie wysyłania sygnałów do konkretnych wątków, a nie jedynie do procesów.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W procesie o wielu wątkach sygnał dostarczany jest zgodnie z następującymi zasadami</a:t>
            </a:r>
            <a:r>
              <a:rPr lang="en-US" dirty="0" smtClean="0"/>
              <a:t>: </a:t>
            </a:r>
          </a:p>
          <a:p>
            <a:pPr algn="just"/>
            <a:r>
              <a:rPr lang="pl-PL" dirty="0" smtClean="0"/>
              <a:t>Sygnały zarządzane są na poziomie procesu. Jeśli jakikolwiek wątek ignoruje lub przechwytuje sygnał, automatycznie dotyczy to wszystkich wątków w obrębie procesu.</a:t>
            </a:r>
            <a:endParaRPr lang="en-US" dirty="0" smtClean="0"/>
          </a:p>
          <a:p>
            <a:pPr algn="just"/>
            <a:r>
              <a:rPr lang="pl-PL" dirty="0" smtClean="0"/>
              <a:t>Maski sygnałów zarządzane są na poziomie wątków. Jeśli wątek blokuje sygnał, nie ma to wpływu na pozostałe wątki w procesie.</a:t>
            </a:r>
            <a:endParaRPr lang="en-US" dirty="0" smtClean="0"/>
          </a:p>
          <a:p>
            <a:pPr algn="just"/>
            <a:r>
              <a:rPr lang="pl-PL" dirty="0" smtClean="0"/>
              <a:t>Wszystkie nie ignorowane sygnały adresowane do wątków zostaną bezpośrednio do nich dostarczone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Jeśli nie ignorowany sygnał jest adresowany do procesu, to kierowany jest on do pierwszego wątku który go nie blokuje. Jeśli wszystkie wątki blokują go, to zostanie umieszczony w kolejce do czasu odblokowania przez jakikolwiek z nich.</a:t>
            </a:r>
          </a:p>
          <a:p>
            <a:pPr algn="just"/>
            <a:r>
              <a:rPr lang="pl-PL" dirty="0" smtClean="0"/>
              <a:t>Sygnał ignorowany zostaje usunięty.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sig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8796" y="1600200"/>
            <a:ext cx="49464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Zakres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1 ... 57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57 sygnałów POSIX (w</a:t>
                      </a:r>
                      <a:r>
                        <a:rPr lang="pl-PL" baseline="0" dirty="0" smtClean="0"/>
                        <a:t> tym tradycyjne sygnały UNIX)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41</a:t>
                      </a:r>
                      <a:r>
                        <a:rPr lang="pl-PL" baseline="0" dirty="0" smtClean="0"/>
                        <a:t> ... </a:t>
                      </a:r>
                      <a:r>
                        <a:rPr lang="pl-PL" dirty="0" smtClean="0"/>
                        <a:t>56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 sygnałów czasu rzeczywistego POSIX (SIGRTMIN do SIGRTMAX)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57 ...</a:t>
                      </a:r>
                      <a:r>
                        <a:rPr lang="pl-PL" baseline="0" dirty="0" smtClean="0"/>
                        <a:t> 64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 sygnałów specjalnego przeznaczenia QNX Neutrino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Kolejki komunikatów POSIX</a:t>
            </a:r>
            <a:endParaRPr lang="en-US" b="1" dirty="0" smtClean="0"/>
          </a:p>
          <a:p>
            <a:pPr algn="just"/>
            <a:r>
              <a:rPr lang="pl-PL" dirty="0" smtClean="0"/>
              <a:t>Kolejki komunikatów są nie blokującym mechanizm przekazywania komunikatów</a:t>
            </a:r>
            <a:r>
              <a:rPr lang="en-US" dirty="0" smtClean="0"/>
              <a:t>.</a:t>
            </a:r>
            <a:r>
              <a:rPr lang="pl-PL" dirty="0" smtClean="0"/>
              <a:t> Implementuje się je jako kolejki priorytetowe.</a:t>
            </a:r>
          </a:p>
          <a:p>
            <a:pPr algn="just"/>
            <a:r>
              <a:rPr lang="pl-PL" dirty="0" smtClean="0"/>
              <a:t>Zaimplementowane są poza jądrem.</a:t>
            </a:r>
          </a:p>
          <a:p>
            <a:pPr algn="just"/>
            <a:r>
              <a:rPr lang="pl-PL" dirty="0" smtClean="0"/>
              <a:t>Kolejki komunikatów są wolniejsze od natywnych komunikatów systemu QNX.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Używają interfejsu podobnego do plików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W</a:t>
            </a:r>
            <a:r>
              <a:rPr lang="en-US" dirty="0" smtClean="0"/>
              <a:t> QNX </a:t>
            </a:r>
            <a:r>
              <a:rPr lang="pl-PL" dirty="0" smtClean="0"/>
              <a:t>wszystkie utworzone kolejki komunikatów widoczne są w katalogu</a:t>
            </a:r>
            <a:r>
              <a:rPr lang="en-US" dirty="0" smtClean="0"/>
              <a:t>:</a:t>
            </a:r>
            <a:r>
              <a:rPr lang="pl-PL" dirty="0" smtClean="0"/>
              <a:t> </a:t>
            </a:r>
            <a:r>
              <a:rPr lang="en-US" dirty="0" smtClean="0"/>
              <a:t>/dev/</a:t>
            </a:r>
            <a:r>
              <a:rPr lang="en-US" dirty="0" err="1" smtClean="0"/>
              <a:t>mqueue</a:t>
            </a:r>
            <a:r>
              <a:rPr lang="en-US" dirty="0" smtClean="0"/>
              <a:t> </a:t>
            </a:r>
            <a:r>
              <a:rPr lang="pl-PL" dirty="0" smtClean="0"/>
              <a:t>lub </a:t>
            </a:r>
            <a:r>
              <a:rPr lang="en-US" dirty="0" smtClean="0"/>
              <a:t>/dev/</a:t>
            </a:r>
            <a:r>
              <a:rPr lang="en-US" dirty="0" err="1" smtClean="0"/>
              <a:t>mq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Łącza nienazwane (</a:t>
            </a:r>
            <a:r>
              <a:rPr lang="en-US" b="1" dirty="0" smtClean="0"/>
              <a:t>Pipes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Nienazwany plik dostarczający łącza komunikacyjnego między dwoma (lub więcej) współpracującymi procesami. Jeden proces zapisuje, pozostałe czytają. Dane są buforowane.  Łącze jest usuwane w momencie, kiedy zostanie zamknięte na obu końcach.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Łącza nienazwane są zwykle używane kiedy dwa równolegle wykonujące się procesy przekazują dane w jednym kierunku.</a:t>
            </a:r>
            <a:endParaRPr lang="en-US" dirty="0" smtClean="0"/>
          </a:p>
          <a:p>
            <a:pPr algn="just"/>
            <a:r>
              <a:rPr lang="pl-PL" dirty="0" smtClean="0"/>
              <a:t>Typowym zastosowaniem jest połączenie wyjścia jednego programu z wejściem drugiego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pl-PL" b="1" dirty="0" smtClean="0"/>
              <a:t>Łącza nazwane (</a:t>
            </a:r>
            <a:r>
              <a:rPr lang="en-US" b="1" dirty="0" smtClean="0"/>
              <a:t>FIFOs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Takie same jak nienazwane, z tą różnicą, że są nazwanymi plikami przechowywanymi w obrębie systemu plików.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Pamięć dzielona (ang. </a:t>
            </a:r>
            <a:r>
              <a:rPr lang="pl-PL" b="1" i="1" dirty="0" smtClean="0"/>
              <a:t>s</a:t>
            </a:r>
            <a:r>
              <a:rPr lang="en-US" b="1" i="1" dirty="0" smtClean="0"/>
              <a:t>hared memory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Najszybszy mechanizm wymiany danych</a:t>
            </a:r>
            <a:r>
              <a:rPr lang="en-US" dirty="0" smtClean="0"/>
              <a:t>. </a:t>
            </a:r>
            <a:r>
              <a:rPr lang="pl-PL" dirty="0" smtClean="0"/>
              <a:t>Kiedy obiekt pamięci dzielonej zostanie utworzony, proces mający do niego dostęp, może korzystając ze wskaźników bezpośrednio go czytać bądź zapisywać</a:t>
            </a:r>
            <a:r>
              <a:rPr lang="en-US" dirty="0" smtClean="0"/>
              <a:t>. </a:t>
            </a:r>
            <a:r>
              <a:rPr lang="pl-PL" dirty="0" smtClean="0"/>
              <a:t>Oznacza to, ze dostęp do pamięci współdzielonej jest sam w sobie asynchroniczny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Pamięć dzielona jest więc zwykle używana w połączeniu z jednym z dostępnych mechanizmów synchronizacji</a:t>
            </a:r>
            <a:r>
              <a:rPr lang="en-US" dirty="0" smtClean="0"/>
              <a:t>. </a:t>
            </a:r>
            <a:r>
              <a:rPr lang="pl-PL" dirty="0" smtClean="0"/>
              <a:t>Jeżeli poprzez pamięć dzieloną występuje częsta wymiana niewielkiej ilości danych, to mechanizm synchronizacji znacząco ogranicza prędkość. Pamięć dzielona jest najefektywniejsza w przypadku wymiany dużych bloków danych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Najbardziej odpowiednimi mechanizmami synchronizacji przy dostępie do pamięci dzielonej są semafory i </a:t>
            </a:r>
            <a:r>
              <a:rPr lang="pl-PL" dirty="0" err="1" smtClean="0"/>
              <a:t>muteksy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Aby dzielić pamięć między procesami należy w pierwszej kolejności utworzyć region pamięci dzielonej, a następnie odwzorować go w przestrzeni adresowej procesu.</a:t>
            </a:r>
          </a:p>
          <a:p>
            <a:pPr algn="just"/>
            <a:r>
              <a:rPr lang="pl-PL" dirty="0" smtClean="0"/>
              <a:t>Funkcja </a:t>
            </a:r>
            <a:r>
              <a:rPr lang="en-US" i="1" dirty="0" err="1" smtClean="0"/>
              <a:t>shm_open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pobiera takie same argumenty jak funkcja </a:t>
            </a:r>
            <a:r>
              <a:rPr lang="en-US" i="1" dirty="0" smtClean="0"/>
              <a:t>open()</a:t>
            </a:r>
            <a:r>
              <a:rPr lang="en-US" dirty="0" smtClean="0"/>
              <a:t> </a:t>
            </a:r>
            <a:r>
              <a:rPr lang="pl-PL" dirty="0" smtClean="0"/>
              <a:t>i zwraca deskryptor do obiektu pamięci dzielonej</a:t>
            </a:r>
            <a:r>
              <a:rPr lang="en-US" dirty="0" smtClean="0"/>
              <a:t>. </a:t>
            </a:r>
            <a:r>
              <a:rPr lang="pl-PL" dirty="0" smtClean="0"/>
              <a:t>Można za jej pomocą utworzyć nowy obiekt, lub otworzyć już istniejący</a:t>
            </a:r>
            <a:r>
              <a:rPr lang="en-US" dirty="0" smtClean="0"/>
              <a:t>.</a:t>
            </a:r>
          </a:p>
          <a:p>
            <a:pPr algn="just"/>
            <a:r>
              <a:rPr lang="pl-PL" dirty="0" smtClean="0"/>
              <a:t>W momencie utworzenia nowego obiektu pamięci dzielonej jego rozmiar jest równy 0</a:t>
            </a:r>
            <a:r>
              <a:rPr lang="en-US" dirty="0" smtClean="0"/>
              <a:t>. </a:t>
            </a:r>
            <a:r>
              <a:rPr lang="pl-PL" dirty="0" smtClean="0"/>
              <a:t>Można go zmienić za pomocą funkcji </a:t>
            </a:r>
            <a:r>
              <a:rPr lang="en-US" i="1" dirty="0" err="1" smtClean="0"/>
              <a:t>ftruncate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lub </a:t>
            </a:r>
            <a:r>
              <a:rPr lang="en-US" i="1" dirty="0" err="1" smtClean="0"/>
              <a:t>shm_ctl</a:t>
            </a:r>
            <a:r>
              <a:rPr lang="en-US" i="1" dirty="0" smtClean="0"/>
              <a:t>()</a:t>
            </a:r>
            <a:r>
              <a:rPr lang="en-US" dirty="0" smtClean="0"/>
              <a:t>. </a:t>
            </a:r>
          </a:p>
          <a:p>
            <a:r>
              <a:rPr lang="pl-PL" dirty="0" smtClean="0"/>
              <a:t>Funkcja</a:t>
            </a:r>
            <a:r>
              <a:rPr lang="en-US" dirty="0" smtClean="0"/>
              <a:t> </a:t>
            </a:r>
            <a:r>
              <a:rPr lang="en-US" i="1" dirty="0" err="1" smtClean="0"/>
              <a:t>mmap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pozwala odwzorować istniejący obiekt pamięci dzielonej w przestrzeni adresowej procesu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err="1" smtClean="0"/>
              <a:t>mmap</a:t>
            </a:r>
            <a:r>
              <a:rPr lang="en-US" b="1" i="1" dirty="0" smtClean="0"/>
              <a:t>()</a:t>
            </a:r>
            <a:endParaRPr lang="en-US" b="1" dirty="0" smtClean="0"/>
          </a:p>
          <a:p>
            <a:r>
              <a:rPr lang="en-US" dirty="0" smtClean="0"/>
              <a:t>void * </a:t>
            </a:r>
            <a:r>
              <a:rPr lang="en-US" dirty="0" err="1" smtClean="0"/>
              <a:t>mmap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(void *</a:t>
            </a:r>
            <a:r>
              <a:rPr lang="en-US" dirty="0" err="1" smtClean="0"/>
              <a:t>where_i_want_it</a:t>
            </a:r>
            <a:r>
              <a:rPr lang="en-US" dirty="0" smtClean="0"/>
              <a:t>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 </a:t>
            </a:r>
            <a:r>
              <a:rPr lang="en-US" dirty="0" err="1" smtClean="0"/>
              <a:t>size_t</a:t>
            </a:r>
            <a:r>
              <a:rPr lang="en-US" dirty="0" smtClean="0"/>
              <a:t> length,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memory_protections</a:t>
            </a:r>
            <a:r>
              <a:rPr lang="en-US" dirty="0" smtClean="0"/>
              <a:t>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mapping_flags</a:t>
            </a:r>
            <a:r>
              <a:rPr lang="en-US" dirty="0" smtClean="0"/>
              <a:t>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 </a:t>
            </a:r>
            <a:r>
              <a:rPr lang="en-US" dirty="0" err="1" smtClean="0"/>
              <a:t>off_t</a:t>
            </a:r>
            <a:r>
              <a:rPr lang="en-US" dirty="0" smtClean="0"/>
              <a:t> </a:t>
            </a:r>
            <a:r>
              <a:rPr lang="en-US" dirty="0" err="1" smtClean="0"/>
              <a:t>offset_within_shared_memory</a:t>
            </a:r>
            <a:r>
              <a:rPr lang="en-US" dirty="0" smtClean="0"/>
              <a:t>);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m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3300" y="2199481"/>
            <a:ext cx="45974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S</a:t>
            </a:r>
            <a:r>
              <a:rPr lang="pl-PL" b="1" dirty="0" smtClean="0"/>
              <a:t>ystemy o ostrych ograniczeniach czasowych</a:t>
            </a:r>
            <a:r>
              <a:rPr lang="pl-PL" dirty="0" smtClean="0"/>
              <a:t> (ang. </a:t>
            </a:r>
            <a:r>
              <a:rPr lang="pl-PL" i="1" dirty="0" err="1" smtClean="0"/>
              <a:t>hard</a:t>
            </a:r>
            <a:r>
              <a:rPr lang="pl-PL" i="1" dirty="0" smtClean="0"/>
              <a:t> </a:t>
            </a:r>
            <a:r>
              <a:rPr lang="pl-PL" i="1" dirty="0" err="1" smtClean="0"/>
              <a:t>real-time</a:t>
            </a:r>
            <a:r>
              <a:rPr lang="pl-PL" dirty="0" smtClean="0"/>
              <a:t>) - przekroczenie terminu powoduje poważne, a nawet katastrofalne skutki, jak np. zagrożenie życia lub zdrowia ludzi, uszkodzenie lub zniszczenie urządzeń, przy czym nie jest istotna wielkość przekroczenia terminu a jedynie sam fakt jego przekroczenia.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err="1" smtClean="0"/>
              <a:t>memory_protections</a:t>
            </a:r>
            <a:endParaRPr lang="pl-PL" i="1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71604" y="257174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Zabezpieczene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PROT_EXEC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Możliwość uruchamiania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PROT_NOCACHE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Zakaz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i="1" baseline="0" dirty="0" err="1" smtClean="0"/>
                        <a:t>cachowania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PROT_NONE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0" dirty="0" smtClean="0"/>
                        <a:t>Brak dostępu</a:t>
                      </a:r>
                      <a:endParaRPr lang="pl-PL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PROT_READ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Możliwość czytania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PROT_WRITE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Możliwość pisania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err="1" smtClean="0"/>
              <a:t>mapping_flags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57290" y="2714620"/>
          <a:ext cx="657229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687"/>
                <a:gridCol w="3876609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Typ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MAP_SHARED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Pamięć jest dzielona przez wywołujący proces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MAP_PRIVATE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Pamięć jest prywatna. Alokuje pamięć i kopiuje</a:t>
                      </a:r>
                      <a:r>
                        <a:rPr lang="pl-PL" baseline="0" dirty="0" smtClean="0"/>
                        <a:t> obiekt.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632937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Modyfikator typu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Znaczenie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MAP_ANON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Używane z </a:t>
                      </a:r>
                      <a:r>
                        <a:rPr lang="pl-PL" dirty="0" err="1" smtClean="0"/>
                        <a:t>MAP_PRIVATE</a:t>
                      </a:r>
                      <a:r>
                        <a:rPr lang="pl-PL" dirty="0" smtClean="0"/>
                        <a:t>. </a:t>
                      </a:r>
                      <a:r>
                        <a:rPr lang="pl-PL" i="1" dirty="0" err="1" smtClean="0"/>
                        <a:t>fd</a:t>
                      </a:r>
                      <a:r>
                        <a:rPr lang="pl-PL" i="0" dirty="0" smtClean="0"/>
                        <a:t> równe NOFD. Domyślne zaalokowana pamięć inicjalizowana jest zerami.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MAP_FIXED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Zezwala</a:t>
                      </a:r>
                      <a:r>
                        <a:rPr lang="pl-PL" baseline="0" dirty="0" smtClean="0"/>
                        <a:t> tylko na odwzorowanie pod adresem określonym przez </a:t>
                      </a:r>
                      <a:r>
                        <a:rPr lang="pl-PL" i="1" dirty="0" err="1" smtClean="0"/>
                        <a:t>where_i_want_it</a:t>
                      </a:r>
                      <a:r>
                        <a:rPr lang="pl-PL" i="1" dirty="0" smtClean="0"/>
                        <a:t>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MAP_PHYS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err="1" smtClean="0"/>
                        <a:t>fd</a:t>
                      </a:r>
                      <a:r>
                        <a:rPr lang="pl-PL" i="1" dirty="0" smtClean="0"/>
                        <a:t> </a:t>
                      </a:r>
                      <a:r>
                        <a:rPr lang="pl-PL" dirty="0" smtClean="0"/>
                        <a:t>powinno być ustawione na</a:t>
                      </a:r>
                      <a:r>
                        <a:rPr lang="pl-PL" baseline="0" dirty="0" smtClean="0"/>
                        <a:t> NOFD.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Jeżeli </a:t>
                      </a:r>
                      <a:r>
                        <a:rPr lang="pl-PL" i="0" dirty="0" smtClean="0"/>
                        <a:t>z </a:t>
                      </a:r>
                      <a:r>
                        <a:rPr lang="pl-PL" dirty="0" err="1" smtClean="0"/>
                        <a:t>MAP_SHARED</a:t>
                      </a:r>
                      <a:r>
                        <a:rPr lang="pl-PL" i="0" dirty="0" smtClean="0"/>
                        <a:t>, to </a:t>
                      </a:r>
                      <a:r>
                        <a:rPr lang="en-US" i="1" dirty="0" err="1" smtClean="0"/>
                        <a:t>offset_within_shared_memory</a:t>
                      </a:r>
                      <a:r>
                        <a:rPr lang="en-US" dirty="0" smtClean="0"/>
                        <a:t> </a:t>
                      </a:r>
                      <a:r>
                        <a:rPr lang="pl-PL" dirty="0" smtClean="0"/>
                        <a:t>zawiera dokładny fizyczny adres pamięci </a:t>
                      </a:r>
                      <a:r>
                        <a:rPr lang="en-US" dirty="0" smtClean="0"/>
                        <a:t>(</a:t>
                      </a:r>
                      <a:r>
                        <a:rPr lang="pl-PL" dirty="0" smtClean="0"/>
                        <a:t>np. bufor ramki video).</a:t>
                      </a:r>
                    </a:p>
                    <a:p>
                      <a:r>
                        <a:rPr lang="pl-PL" i="0" dirty="0" smtClean="0"/>
                        <a:t>Jeżeli z </a:t>
                      </a:r>
                      <a:r>
                        <a:rPr lang="pl-PL" i="0" dirty="0" err="1" smtClean="0"/>
                        <a:t>MAP_ANON</a:t>
                      </a:r>
                      <a:r>
                        <a:rPr lang="pl-PL" i="0" dirty="0" smtClean="0"/>
                        <a:t>,</a:t>
                      </a:r>
                      <a:r>
                        <a:rPr lang="pl-PL" i="0" baseline="0" dirty="0" smtClean="0"/>
                        <a:t> to zaalokowany jest fizyczne ciągły obszar pamięci.</a:t>
                      </a:r>
                      <a:endParaRPr lang="pl-PL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MAP_NOX64K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Używane z </a:t>
                      </a:r>
                      <a:r>
                        <a:rPr lang="pl-PL" dirty="0" err="1" smtClean="0"/>
                        <a:t>MAP_PHYS</a:t>
                      </a:r>
                      <a:r>
                        <a:rPr lang="pl-PL" dirty="0" smtClean="0"/>
                        <a:t> | </a:t>
                      </a:r>
                      <a:r>
                        <a:rPr lang="pl-PL" dirty="0" err="1" smtClean="0"/>
                        <a:t>MAP_ANON</a:t>
                      </a:r>
                      <a:r>
                        <a:rPr lang="pl-PL" dirty="0" smtClean="0"/>
                        <a:t>. Alokowana pamięć nie przekroczy granicy 64kB.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MAP_BELOW16M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Używane z </a:t>
                      </a:r>
                      <a:r>
                        <a:rPr lang="pl-PL" dirty="0" err="1" smtClean="0"/>
                        <a:t>MAP_PHYS</a:t>
                      </a:r>
                      <a:r>
                        <a:rPr lang="pl-PL" dirty="0" smtClean="0"/>
                        <a:t> | </a:t>
                      </a:r>
                      <a:r>
                        <a:rPr lang="pl-PL" dirty="0" err="1" smtClean="0"/>
                        <a:t>MAP_ANON</a:t>
                      </a:r>
                      <a:r>
                        <a:rPr lang="pl-PL" dirty="0" smtClean="0"/>
                        <a:t>. Alokowana pamięć zostanie przydzielona w obszarze poniżej</a:t>
                      </a:r>
                      <a:r>
                        <a:rPr lang="pl-PL" baseline="0" dirty="0" smtClean="0"/>
                        <a:t> 16MB</a:t>
                      </a:r>
                      <a:r>
                        <a:rPr lang="pl-PL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MAP_NOINIT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Zwalnia z konieczności (POSIX) inicjalizowania zerami.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/* Map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shared</a:t>
            </a:r>
            <a:r>
              <a:rPr lang="pl-PL" dirty="0" smtClean="0"/>
              <a:t> </a:t>
            </a:r>
            <a:r>
              <a:rPr lang="pl-PL" dirty="0" err="1" smtClean="0"/>
              <a:t>memory</a:t>
            </a:r>
            <a:r>
              <a:rPr lang="pl-PL" dirty="0" smtClean="0"/>
              <a:t> region */</a:t>
            </a:r>
          </a:p>
          <a:p>
            <a:pPr>
              <a:buNone/>
            </a:pPr>
            <a:r>
              <a:rPr lang="pl-PL" dirty="0" err="1" smtClean="0"/>
              <a:t>fd</a:t>
            </a:r>
            <a:r>
              <a:rPr lang="pl-PL" dirty="0" smtClean="0"/>
              <a:t> = </a:t>
            </a:r>
            <a:r>
              <a:rPr lang="pl-PL" dirty="0" err="1" smtClean="0"/>
              <a:t>shm_open</a:t>
            </a:r>
            <a:r>
              <a:rPr lang="pl-PL" dirty="0" smtClean="0"/>
              <a:t>("</a:t>
            </a:r>
            <a:r>
              <a:rPr lang="pl-PL" dirty="0" err="1" smtClean="0"/>
              <a:t>datapoints</a:t>
            </a:r>
            <a:r>
              <a:rPr lang="pl-PL" dirty="0" smtClean="0"/>
              <a:t>", </a:t>
            </a:r>
            <a:r>
              <a:rPr lang="pl-PL" dirty="0" err="1" smtClean="0"/>
              <a:t>O_RDWR</a:t>
            </a:r>
            <a:r>
              <a:rPr lang="pl-PL" dirty="0" smtClean="0"/>
              <a:t>);</a:t>
            </a:r>
          </a:p>
          <a:p>
            <a:pPr>
              <a:buNone/>
            </a:pPr>
            <a:r>
              <a:rPr lang="pl-PL" dirty="0" err="1" smtClean="0"/>
              <a:t>addr</a:t>
            </a:r>
            <a:r>
              <a:rPr lang="pl-PL" dirty="0" smtClean="0"/>
              <a:t> = </a:t>
            </a:r>
            <a:r>
              <a:rPr lang="pl-PL" dirty="0" err="1" smtClean="0"/>
              <a:t>mmap</a:t>
            </a:r>
            <a:r>
              <a:rPr lang="pl-PL" dirty="0" smtClean="0"/>
              <a:t>(0, len, </a:t>
            </a:r>
            <a:r>
              <a:rPr lang="pl-PL" dirty="0" err="1" smtClean="0"/>
              <a:t>PROT_READ|PROT_WRITE</a:t>
            </a:r>
            <a:r>
              <a:rPr lang="pl-PL" dirty="0" smtClean="0"/>
              <a:t>, </a:t>
            </a:r>
            <a:r>
              <a:rPr lang="pl-PL" dirty="0" err="1" smtClean="0"/>
              <a:t>MAP_SHARED</a:t>
            </a:r>
            <a:r>
              <a:rPr lang="pl-PL" dirty="0" smtClean="0"/>
              <a:t>, </a:t>
            </a:r>
            <a:r>
              <a:rPr lang="pl-PL" dirty="0" err="1" smtClean="0"/>
              <a:t>fd</a:t>
            </a:r>
            <a:r>
              <a:rPr lang="pl-PL" dirty="0" smtClean="0"/>
              <a:t>, 0);</a:t>
            </a:r>
          </a:p>
          <a:p>
            <a:pPr>
              <a:buNone/>
            </a:pPr>
            <a:r>
              <a:rPr lang="pl-PL" dirty="0" smtClean="0"/>
              <a:t>/* Map </a:t>
            </a:r>
            <a:r>
              <a:rPr lang="pl-PL" dirty="0" err="1" smtClean="0"/>
              <a:t>in</a:t>
            </a:r>
            <a:r>
              <a:rPr lang="pl-PL" dirty="0" smtClean="0"/>
              <a:t> VGA display </a:t>
            </a:r>
            <a:r>
              <a:rPr lang="pl-PL" dirty="0" err="1" smtClean="0"/>
              <a:t>memory</a:t>
            </a:r>
            <a:r>
              <a:rPr lang="pl-PL" dirty="0" smtClean="0"/>
              <a:t> */</a:t>
            </a:r>
          </a:p>
          <a:p>
            <a:pPr>
              <a:buNone/>
            </a:pPr>
            <a:r>
              <a:rPr lang="pl-PL" dirty="0" err="1" smtClean="0"/>
              <a:t>addr</a:t>
            </a:r>
            <a:r>
              <a:rPr lang="pl-PL" dirty="0" smtClean="0"/>
              <a:t> = </a:t>
            </a:r>
            <a:r>
              <a:rPr lang="pl-PL" dirty="0" err="1" smtClean="0"/>
              <a:t>mmap</a:t>
            </a:r>
            <a:r>
              <a:rPr lang="pl-PL" dirty="0" smtClean="0"/>
              <a:t>(0, 65536, </a:t>
            </a:r>
            <a:r>
              <a:rPr lang="pl-PL" dirty="0" err="1" smtClean="0"/>
              <a:t>PROT_READ|PROT_WRITE</a:t>
            </a:r>
            <a:r>
              <a:rPr lang="pl-PL" dirty="0" smtClean="0"/>
              <a:t>, </a:t>
            </a:r>
            <a:r>
              <a:rPr lang="pl-PL" dirty="0" err="1" smtClean="0"/>
              <a:t>MAP_PHYS|MAP_SHARED</a:t>
            </a:r>
            <a:r>
              <a:rPr lang="pl-PL" dirty="0" smtClean="0"/>
              <a:t>, NOFD, 0xa0000);</a:t>
            </a:r>
          </a:p>
          <a:p>
            <a:pPr>
              <a:buNone/>
            </a:pPr>
            <a:r>
              <a:rPr lang="pl-PL" dirty="0" smtClean="0"/>
              <a:t>/* </a:t>
            </a:r>
            <a:r>
              <a:rPr lang="pl-PL" dirty="0" err="1" smtClean="0"/>
              <a:t>Allocate</a:t>
            </a:r>
            <a:r>
              <a:rPr lang="pl-PL" dirty="0" smtClean="0"/>
              <a:t> a </a:t>
            </a:r>
            <a:r>
              <a:rPr lang="pl-PL" dirty="0" err="1" smtClean="0"/>
              <a:t>physically</a:t>
            </a:r>
            <a:r>
              <a:rPr lang="pl-PL" dirty="0" smtClean="0"/>
              <a:t> </a:t>
            </a:r>
            <a:r>
              <a:rPr lang="pl-PL" dirty="0" err="1" smtClean="0"/>
              <a:t>contiguous</a:t>
            </a:r>
            <a:r>
              <a:rPr lang="pl-PL" dirty="0" smtClean="0"/>
              <a:t> </a:t>
            </a:r>
            <a:r>
              <a:rPr lang="pl-PL" dirty="0" err="1" smtClean="0"/>
              <a:t>buffer</a:t>
            </a:r>
            <a:r>
              <a:rPr lang="pl-PL" dirty="0" smtClean="0"/>
              <a:t> */</a:t>
            </a:r>
          </a:p>
          <a:p>
            <a:pPr>
              <a:buNone/>
            </a:pPr>
            <a:r>
              <a:rPr lang="pl-PL" dirty="0" err="1" smtClean="0"/>
              <a:t>addr</a:t>
            </a:r>
            <a:r>
              <a:rPr lang="pl-PL" dirty="0" smtClean="0"/>
              <a:t> = </a:t>
            </a:r>
            <a:r>
              <a:rPr lang="pl-PL" dirty="0" err="1" smtClean="0"/>
              <a:t>mmap</a:t>
            </a:r>
            <a:r>
              <a:rPr lang="pl-PL" dirty="0" smtClean="0"/>
              <a:t>(0, 262144, </a:t>
            </a:r>
            <a:r>
              <a:rPr lang="pl-PL" dirty="0" err="1" smtClean="0"/>
              <a:t>PROT_READ|PROT_WRITE|PROT_NOCACHE</a:t>
            </a:r>
            <a:r>
              <a:rPr lang="pl-PL" dirty="0" smtClean="0"/>
              <a:t>, </a:t>
            </a:r>
            <a:r>
              <a:rPr lang="pl-PL" dirty="0" err="1" smtClean="0"/>
              <a:t>MAP_PHYS|MAP_ANON</a:t>
            </a:r>
            <a:r>
              <a:rPr lang="pl-PL" dirty="0" smtClean="0"/>
              <a:t>, NOFD, 0);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Całą lub część pamięci dzielonej można wyłączyć z przestrzeni adresowej procesu za pomocą funkcji </a:t>
            </a:r>
            <a:r>
              <a:rPr lang="en-US" i="1" dirty="0" err="1" smtClean="0"/>
              <a:t>munmap</a:t>
            </a:r>
            <a:r>
              <a:rPr lang="en-US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Działanie tej funkcji nie jest ograniczone do pamięci dzielonej. Za jej pomocą można wyłączyć dowolny region pamięci z przestrzeni adresowej procesu.</a:t>
            </a:r>
          </a:p>
          <a:p>
            <a:pPr algn="just"/>
            <a:r>
              <a:rPr lang="pl-PL" dirty="0" smtClean="0"/>
              <a:t>Własności regionu pamięci dzielonej można zmieniać za pomocą funkcji </a:t>
            </a:r>
            <a:r>
              <a:rPr lang="en-US" i="1" dirty="0" err="1" smtClean="0"/>
              <a:t>mprotect</a:t>
            </a:r>
            <a:r>
              <a:rPr lang="en-US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Działanie tej funkcji także nie jest ograniczone do regionów pamięci dzielonej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odmierzanie czasu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Zegary i zegary interwałowe (ang. </a:t>
            </a:r>
            <a:r>
              <a:rPr lang="pl-PL" b="1" i="1" dirty="0" smtClean="0"/>
              <a:t>c</a:t>
            </a:r>
            <a:r>
              <a:rPr lang="en-US" b="1" i="1" dirty="0" smtClean="0"/>
              <a:t>lock</a:t>
            </a:r>
            <a:r>
              <a:rPr lang="pl-PL" b="1" i="1" dirty="0" smtClean="0"/>
              <a:t>s</a:t>
            </a:r>
            <a:r>
              <a:rPr lang="en-US" b="1" i="1" dirty="0" smtClean="0"/>
              <a:t> and timer</a:t>
            </a:r>
            <a:r>
              <a:rPr lang="pl-PL" b="1" i="1" dirty="0" smtClean="0"/>
              <a:t>s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Zegary wykorzystywane są do odmierzania czasu dnia, który z kolei wykorzystywany jest przez zegary interwałowe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System </a:t>
            </a:r>
            <a:r>
              <a:rPr lang="en-US" dirty="0" smtClean="0"/>
              <a:t>QNX Neutrino </a:t>
            </a:r>
            <a:r>
              <a:rPr lang="pl-PL" dirty="0" smtClean="0"/>
              <a:t>dopuszcza używanie dat z zakresu od stycznia </a:t>
            </a:r>
            <a:r>
              <a:rPr lang="en-US" dirty="0" smtClean="0"/>
              <a:t>1970 </a:t>
            </a:r>
            <a:r>
              <a:rPr lang="pl-PL" dirty="0" smtClean="0"/>
              <a:t>do stycznia </a:t>
            </a:r>
            <a:r>
              <a:rPr lang="en-US" dirty="0" smtClean="0"/>
              <a:t>2554</a:t>
            </a:r>
            <a:r>
              <a:rPr lang="pl-PL" dirty="0" smtClean="0"/>
              <a:t>. </a:t>
            </a:r>
            <a:r>
              <a:rPr lang="en-US" dirty="0" smtClean="0"/>
              <a:t>POSIX</a:t>
            </a:r>
            <a:r>
              <a:rPr lang="pl-PL" dirty="0" smtClean="0"/>
              <a:t> ogranicza ten zakres do roku </a:t>
            </a:r>
            <a:r>
              <a:rPr lang="en-US" dirty="0" smtClean="0"/>
              <a:t>2038.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odmierzanie czasu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Funkcja jądra </a:t>
            </a:r>
            <a:r>
              <a:rPr lang="en-US" i="1" dirty="0" err="1" smtClean="0"/>
              <a:t>ClockTime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pozwala na pobranie lub ustawienie czasu zegara systemowego wskazanego przez ID</a:t>
            </a:r>
            <a:r>
              <a:rPr lang="en-US" dirty="0" smtClean="0"/>
              <a:t> (CLOCK_REALTIME). </a:t>
            </a:r>
            <a:r>
              <a:rPr lang="pl-PL" dirty="0" smtClean="0"/>
              <a:t>Po ustawieniu zegara czas systemowy jest inkrementowany co pewną ilość nanosekund określoną na podstawie rozdzielczości zegara systemowego. Może ona zostać zmieniona za pomocą funkcji systemowej </a:t>
            </a:r>
            <a:r>
              <a:rPr lang="en-US" i="1" dirty="0" err="1" smtClean="0"/>
              <a:t>ClockPeriod</a:t>
            </a:r>
            <a:r>
              <a:rPr lang="en-US" i="1" dirty="0" smtClean="0"/>
              <a:t>()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W pamięci, w obrębie strony systemowej, znajduje się 64-bitowe pole </a:t>
            </a:r>
            <a:r>
              <a:rPr lang="pl-PL" i="1" dirty="0" err="1" smtClean="0"/>
              <a:t>nsec</a:t>
            </a:r>
            <a:r>
              <a:rPr lang="pl-PL" dirty="0" smtClean="0"/>
              <a:t> przechowujące ilość nanosekund, które upłynęły od momentu uruchomienia systemu.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Funkcja </a:t>
            </a:r>
            <a:r>
              <a:rPr lang="en-US" i="1" dirty="0" err="1" smtClean="0"/>
              <a:t>ClockCycles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zwraca aktualną wartość 64-bitowego licznika cykli procesora.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odmierzanie czasu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Timers</a:t>
            </a:r>
          </a:p>
          <a:p>
            <a:pPr algn="just"/>
            <a:r>
              <a:rPr lang="en-US" dirty="0" smtClean="0"/>
              <a:t>QNX Neutrino </a:t>
            </a:r>
            <a:r>
              <a:rPr lang="pl-PL" dirty="0" smtClean="0"/>
              <a:t>bezpośrednio zapewnia pełną funkcjonalność zegarów interwałowych opisanych przez POSIX.</a:t>
            </a:r>
            <a:endParaRPr lang="en-US" dirty="0" smtClean="0"/>
          </a:p>
          <a:p>
            <a:pPr algn="just"/>
            <a:r>
              <a:rPr lang="pl-PL" dirty="0" smtClean="0"/>
              <a:t>Zegar interwałowy może być ustawiona tak, aby wygasał w jednym z poniższych przypadków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- na dacie bezwzględnej;</a:t>
            </a:r>
          </a:p>
          <a:p>
            <a:pPr>
              <a:buNone/>
            </a:pPr>
            <a:r>
              <a:rPr lang="pl-PL" dirty="0" smtClean="0"/>
              <a:t>	- po czasie względnym;</a:t>
            </a:r>
          </a:p>
          <a:p>
            <a:pPr>
              <a:buNone/>
            </a:pPr>
            <a:r>
              <a:rPr lang="pl-PL" dirty="0" smtClean="0"/>
              <a:t>	- cyklicznie.</a:t>
            </a:r>
            <a:endParaRPr lang="en-US" dirty="0" smtClean="0"/>
          </a:p>
          <a:p>
            <a:pPr algn="just"/>
            <a:r>
              <a:rPr lang="pl-PL" dirty="0" smtClean="0"/>
              <a:t>Zegary interwałowe korzystają z mechanizmu powiadomień. Zegar interwałowy może wysłać w momencie wygaśnięcia dowolnie wybrane z oferowanych przez system QNX powiadomień.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W systemach czasu rzeczywistego niezwykle ważne aby czas pomiędzy zdarzeniem zewnętrznym, a reakcją systemu na to zdarzenie był jak najkrótszy. Czas ten nazywany jest opóźnieniem lub zwłoką (ang. </a:t>
            </a:r>
            <a:r>
              <a:rPr lang="pl-PL" i="1" dirty="0" smtClean="0"/>
              <a:t>l</a:t>
            </a:r>
            <a:r>
              <a:rPr lang="en-US" i="1" dirty="0" err="1" smtClean="0"/>
              <a:t>atency</a:t>
            </a:r>
            <a:r>
              <a:rPr lang="pl-PL" dirty="0" smtClean="0"/>
              <a:t>)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Przy rozpatrywaniu systemu przerwań, szczególną uwagę zwrócić należy na dwie formy opóźnienia: opóźnienie przerwania (ang. </a:t>
            </a:r>
            <a:r>
              <a:rPr lang="pl-PL" i="1" dirty="0" err="1" smtClean="0"/>
              <a:t>interrupt</a:t>
            </a:r>
            <a:r>
              <a:rPr lang="pl-PL" i="1" dirty="0" smtClean="0"/>
              <a:t> </a:t>
            </a:r>
            <a:r>
              <a:rPr lang="pl-PL" i="1" dirty="0" err="1" smtClean="0"/>
              <a:t>latency</a:t>
            </a:r>
            <a:r>
              <a:rPr lang="pl-PL" dirty="0" smtClean="0"/>
              <a:t>) i opóźnienie uruchomienia (ang. </a:t>
            </a:r>
            <a:r>
              <a:rPr lang="pl-PL" i="1" dirty="0" smtClean="0"/>
              <a:t> </a:t>
            </a:r>
            <a:r>
              <a:rPr lang="pl-PL" i="1" dirty="0" err="1" smtClean="0"/>
              <a:t>scheduling</a:t>
            </a:r>
            <a:r>
              <a:rPr lang="pl-PL" i="1" dirty="0" smtClean="0"/>
              <a:t> </a:t>
            </a:r>
            <a:r>
              <a:rPr lang="pl-PL" i="1" dirty="0" err="1" smtClean="0"/>
              <a:t>latency</a:t>
            </a:r>
            <a:r>
              <a:rPr lang="pl-PL" dirty="0" smtClean="0"/>
              <a:t>).</a:t>
            </a:r>
          </a:p>
          <a:p>
            <a:pPr algn="just"/>
            <a:r>
              <a:rPr lang="pl-PL" dirty="0" smtClean="0"/>
              <a:t>Czasy opóźnień znacząco mogą różnić się w zależności od prędkości procesora i innych czynników.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Opóźnienie przerwania (ang. </a:t>
            </a:r>
            <a:r>
              <a:rPr lang="pl-PL" b="1" i="1" dirty="0" smtClean="0"/>
              <a:t>i</a:t>
            </a:r>
            <a:r>
              <a:rPr lang="en-US" b="1" i="1" dirty="0" err="1" smtClean="0"/>
              <a:t>nterrupt</a:t>
            </a:r>
            <a:r>
              <a:rPr lang="en-US" b="1" i="1" dirty="0" smtClean="0"/>
              <a:t> latency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Czas od wystąpienia przerwania sprzętowego do wykonania pierwszej instrukcji procedury obsługi tego przerwania (ang. </a:t>
            </a:r>
            <a:r>
              <a:rPr lang="pl-PL" i="1" dirty="0" err="1" smtClean="0"/>
              <a:t>interrupt</a:t>
            </a:r>
            <a:r>
              <a:rPr lang="pl-PL" i="1" dirty="0" smtClean="0"/>
              <a:t> handler</a:t>
            </a:r>
            <a:r>
              <a:rPr lang="pl-PL" dirty="0" smtClean="0"/>
              <a:t>) przez sterownik urządzenia zgłaszającego przerwanie.</a:t>
            </a:r>
          </a:p>
          <a:p>
            <a:pPr algn="just"/>
            <a:r>
              <a:rPr lang="pl-PL" dirty="0" smtClean="0"/>
              <a:t>System pozostawia przerwania włączone niemalże przez cały czas, więc opóźnienie to zwykle nieznaczące</a:t>
            </a:r>
            <a:r>
              <a:rPr lang="en-US" dirty="0" smtClean="0"/>
              <a:t>. </a:t>
            </a:r>
            <a:r>
              <a:rPr lang="pl-PL" dirty="0" smtClean="0"/>
              <a:t>Pewne krytyczne sekcje kodu jądra systemu wymagają jednak tymczasowego wyłączenia przerwań. Maksymalny czas kiedy przerwania są wyłączone przez system definiuje najgorszy przypadek zwłoki przerwania.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pic>
        <p:nvPicPr>
          <p:cNvPr id="8" name="Symbol zastępczy zawartości 7" descr="RTOS_h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4762500" cy="3705225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171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pic>
        <p:nvPicPr>
          <p:cNvPr id="4" name="Symbol zastępczy zawartości 3" descr="intl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599531"/>
            <a:ext cx="5029200" cy="252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Opóźnienie uruchamiana (ang. </a:t>
            </a:r>
            <a:r>
              <a:rPr lang="pl-PL" b="1" i="1" dirty="0" smtClean="0"/>
              <a:t>s</a:t>
            </a:r>
            <a:r>
              <a:rPr lang="en-US" b="1" i="1" dirty="0" err="1" smtClean="0"/>
              <a:t>cheduling</a:t>
            </a:r>
            <a:r>
              <a:rPr lang="en-US" b="1" i="1" dirty="0" smtClean="0"/>
              <a:t> latency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W pewnych przypadka niskopoziomowa procedura obsługi przerwania musi uruchomić procedurę wyższego poziomu. W przypadku takiego scenariusza procedura obsługi przerwania kończy się wysyłając zdarzenie do innego wątku. Wprowadza to druga formę opóźnienia: opóźnienie uruchamiania.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Jest to czas od wykonania ostatniej instrukcji sterownika niskopoziomowego do wykonania pierwszej instrukcji sterownika wyższego poziomu. Zwykle jest to czas przełączania kontekstu i jest zwykle dłuższy od czasu opóźnienia przerwania.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pic>
        <p:nvPicPr>
          <p:cNvPr id="4" name="Symbol zastępczy zawartości 3" descr="schedl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8350" y="2567781"/>
            <a:ext cx="5067300" cy="2590800"/>
          </a:xfr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Przerwania zagnieżdżone (ang. </a:t>
            </a:r>
            <a:r>
              <a:rPr lang="pl-PL" b="1" i="1" dirty="0" smtClean="0"/>
              <a:t>n</a:t>
            </a:r>
            <a:r>
              <a:rPr lang="en-US" b="1" i="1" dirty="0" err="1" smtClean="0"/>
              <a:t>ested</a:t>
            </a:r>
            <a:r>
              <a:rPr lang="en-US" b="1" i="1" dirty="0" smtClean="0"/>
              <a:t> interrupts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QNX Neutrino w pełni obsługuje przerwania zagnieżdżone. Przeprowadzona wcześniej analiza opóźnień dotyczyła najprostszej sytuacji, kiedy występowało tylko jedno przerwanie. W najgorszym przypadku czasy opóźnień muszą uwzględniać czasy dla wszystkich aktualnie przetwarzanych przerwań, ponieważ, niemaskowane przerwanie o wyższym priorytecie wywłaszczy przerwanie aktualnie obsługiwane.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pic>
        <p:nvPicPr>
          <p:cNvPr id="4" name="Symbol zastępczy zawartości 3" descr="stack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93181"/>
            <a:ext cx="4724400" cy="2540000"/>
          </a:xfr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Funkcje </a:t>
            </a:r>
            <a:r>
              <a:rPr lang="en-US" dirty="0" smtClean="0"/>
              <a:t>API</a:t>
            </a:r>
            <a:r>
              <a:rPr lang="pl-PL" dirty="0" smtClean="0"/>
              <a:t> systemu </a:t>
            </a:r>
            <a:r>
              <a:rPr lang="en-US" i="1" dirty="0" err="1" smtClean="0"/>
              <a:t>InterruptAttach</a:t>
            </a:r>
            <a:r>
              <a:rPr lang="pl-PL" i="1" dirty="0" smtClean="0"/>
              <a:t>() </a:t>
            </a:r>
            <a:r>
              <a:rPr lang="pl-PL" dirty="0" smtClean="0"/>
              <a:t>i</a:t>
            </a:r>
            <a:r>
              <a:rPr lang="pl-PL" i="1" dirty="0" smtClean="0"/>
              <a:t> </a:t>
            </a:r>
            <a:r>
              <a:rPr lang="en-US" i="1" dirty="0" err="1" smtClean="0"/>
              <a:t>InterruptAttachEvent</a:t>
            </a:r>
            <a:r>
              <a:rPr lang="en-US" i="1" dirty="0" smtClean="0"/>
              <a:t>()</a:t>
            </a:r>
            <a:r>
              <a:rPr lang="en-US" dirty="0" smtClean="0"/>
              <a:t>, </a:t>
            </a:r>
            <a:r>
              <a:rPr lang="pl-PL" dirty="0" smtClean="0"/>
              <a:t>pozwalają aby  uprzywilejowany wątek użytkownika wskazał funkcję w przestrzeni adresowej wątku, która będzie wywoływana w przypadku wystąpienia przerwania sprzętowego o określonym numerze.</a:t>
            </a:r>
          </a:p>
          <a:p>
            <a:pPr algn="just"/>
            <a:r>
              <a:rPr lang="en-US" dirty="0" smtClean="0"/>
              <a:t>QNX Neutrino </a:t>
            </a:r>
            <a:r>
              <a:rPr lang="pl-PL" dirty="0" smtClean="0"/>
              <a:t>pozwala dla każdego przerwana sprzętowego przypisać wiele procedur jego obsługi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#</a:t>
            </a:r>
            <a:r>
              <a:rPr lang="pl-PL" dirty="0" err="1" smtClean="0"/>
              <a:t>include</a:t>
            </a:r>
            <a:r>
              <a:rPr lang="pl-PL" dirty="0" smtClean="0"/>
              <a:t> &lt;</a:t>
            </a:r>
            <a:r>
              <a:rPr lang="pl-PL" dirty="0" err="1" smtClean="0"/>
              <a:t>stdio.h</a:t>
            </a:r>
            <a:r>
              <a:rPr lang="pl-PL" dirty="0" smtClean="0"/>
              <a:t>&gt;</a:t>
            </a:r>
          </a:p>
          <a:p>
            <a:pPr>
              <a:buNone/>
            </a:pPr>
            <a:r>
              <a:rPr lang="pl-PL" dirty="0" smtClean="0"/>
              <a:t>#</a:t>
            </a:r>
            <a:r>
              <a:rPr lang="pl-PL" dirty="0" err="1" smtClean="0"/>
              <a:t>include</a:t>
            </a:r>
            <a:r>
              <a:rPr lang="pl-PL" dirty="0" smtClean="0"/>
              <a:t> &lt;</a:t>
            </a:r>
            <a:r>
              <a:rPr lang="pl-PL" dirty="0" err="1" smtClean="0"/>
              <a:t>sys</a:t>
            </a:r>
            <a:r>
              <a:rPr lang="pl-PL" dirty="0" smtClean="0"/>
              <a:t>/</a:t>
            </a:r>
            <a:r>
              <a:rPr lang="pl-PL" dirty="0" err="1" smtClean="0"/>
              <a:t>neutrino.h</a:t>
            </a:r>
            <a:r>
              <a:rPr lang="pl-PL" dirty="0" smtClean="0"/>
              <a:t>&gt;</a:t>
            </a:r>
          </a:p>
          <a:p>
            <a:pPr>
              <a:buNone/>
            </a:pPr>
            <a:r>
              <a:rPr lang="pl-PL" dirty="0" smtClean="0"/>
              <a:t>#</a:t>
            </a:r>
            <a:r>
              <a:rPr lang="pl-PL" dirty="0" err="1" smtClean="0"/>
              <a:t>include</a:t>
            </a:r>
            <a:r>
              <a:rPr lang="pl-PL" dirty="0" smtClean="0"/>
              <a:t> &lt;</a:t>
            </a:r>
            <a:r>
              <a:rPr lang="pl-PL" dirty="0" err="1" smtClean="0"/>
              <a:t>sys</a:t>
            </a:r>
            <a:r>
              <a:rPr lang="pl-PL" dirty="0" smtClean="0"/>
              <a:t>/</a:t>
            </a:r>
            <a:r>
              <a:rPr lang="pl-PL" dirty="0" err="1" smtClean="0"/>
              <a:t>syspage.h</a:t>
            </a:r>
            <a:r>
              <a:rPr lang="pl-PL" dirty="0" smtClean="0"/>
              <a:t>&gt;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err="1" smtClean="0"/>
              <a:t>struct</a:t>
            </a:r>
            <a:r>
              <a:rPr lang="pl-PL" dirty="0" smtClean="0"/>
              <a:t> </a:t>
            </a:r>
            <a:r>
              <a:rPr lang="pl-PL" dirty="0" err="1" smtClean="0"/>
              <a:t>sigevent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err="1" smtClean="0"/>
              <a:t>volatile</a:t>
            </a:r>
            <a:r>
              <a:rPr lang="pl-PL" dirty="0" smtClean="0"/>
              <a:t> </a:t>
            </a:r>
            <a:r>
              <a:rPr lang="pl-PL" dirty="0" err="1" smtClean="0"/>
              <a:t>unsigned</a:t>
            </a:r>
            <a:r>
              <a:rPr lang="pl-PL" dirty="0" smtClean="0"/>
              <a:t> </a:t>
            </a:r>
            <a:r>
              <a:rPr lang="pl-PL" dirty="0" err="1" smtClean="0"/>
              <a:t>counter</a:t>
            </a:r>
            <a:r>
              <a:rPr lang="pl-PL" dirty="0" smtClean="0"/>
              <a:t>;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err="1" smtClean="0"/>
              <a:t>const</a:t>
            </a:r>
            <a:r>
              <a:rPr lang="pl-PL" dirty="0" smtClean="0"/>
              <a:t> </a:t>
            </a:r>
            <a:r>
              <a:rPr lang="pl-PL" dirty="0" err="1" smtClean="0"/>
              <a:t>struct</a:t>
            </a:r>
            <a:r>
              <a:rPr lang="pl-PL" dirty="0" smtClean="0"/>
              <a:t> </a:t>
            </a:r>
            <a:r>
              <a:rPr lang="pl-PL" dirty="0" err="1" smtClean="0"/>
              <a:t>sigevent</a:t>
            </a:r>
            <a:r>
              <a:rPr lang="pl-PL" dirty="0" smtClean="0"/>
              <a:t> *handler( </a:t>
            </a:r>
            <a:r>
              <a:rPr lang="pl-PL" dirty="0" err="1" smtClean="0"/>
              <a:t>void</a:t>
            </a:r>
            <a:r>
              <a:rPr lang="pl-PL" dirty="0" smtClean="0"/>
              <a:t> *</a:t>
            </a:r>
            <a:r>
              <a:rPr lang="pl-PL" dirty="0" err="1" smtClean="0"/>
              <a:t>area</a:t>
            </a:r>
            <a:r>
              <a:rPr lang="pl-PL" dirty="0" smtClean="0"/>
              <a:t>, </a:t>
            </a:r>
            <a:r>
              <a:rPr lang="pl-PL" dirty="0" err="1" smtClean="0"/>
              <a:t>int</a:t>
            </a:r>
            <a:r>
              <a:rPr lang="pl-PL" dirty="0" smtClean="0"/>
              <a:t> id )</a:t>
            </a:r>
          </a:p>
          <a:p>
            <a:pPr>
              <a:buNone/>
            </a:pPr>
            <a:r>
              <a:rPr lang="pl-PL" dirty="0" smtClean="0"/>
              <a:t>{</a:t>
            </a:r>
          </a:p>
          <a:p>
            <a:pPr>
              <a:buNone/>
            </a:pPr>
            <a:r>
              <a:rPr lang="pl-PL" dirty="0" smtClean="0"/>
              <a:t>	// Wake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thread</a:t>
            </a:r>
            <a:r>
              <a:rPr lang="pl-PL" dirty="0" smtClean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100th </a:t>
            </a:r>
            <a:r>
              <a:rPr lang="pl-PL" dirty="0" err="1" smtClean="0"/>
              <a:t>interrupt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if</a:t>
            </a:r>
            <a:r>
              <a:rPr lang="pl-PL" dirty="0" smtClean="0"/>
              <a:t> ( ++</a:t>
            </a:r>
            <a:r>
              <a:rPr lang="pl-PL" dirty="0" err="1" smtClean="0"/>
              <a:t>counter</a:t>
            </a:r>
            <a:r>
              <a:rPr lang="pl-PL" dirty="0" smtClean="0"/>
              <a:t> == 100 )</a:t>
            </a:r>
          </a:p>
          <a:p>
            <a:pPr>
              <a:buNone/>
            </a:pPr>
            <a:r>
              <a:rPr lang="pl-PL" dirty="0" smtClean="0"/>
              <a:t>	{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counter</a:t>
            </a:r>
            <a:r>
              <a:rPr lang="pl-PL" dirty="0" smtClean="0"/>
              <a:t> = 0;</a:t>
            </a:r>
          </a:p>
          <a:p>
            <a:pPr>
              <a:buNone/>
            </a:pPr>
            <a:r>
              <a:rPr lang="pl-PL" dirty="0" smtClean="0"/>
              <a:t>		return( &amp;</a:t>
            </a:r>
            <a:r>
              <a:rPr lang="pl-PL" dirty="0" err="1" smtClean="0"/>
              <a:t>event</a:t>
            </a:r>
            <a:r>
              <a:rPr lang="pl-PL" dirty="0" smtClean="0"/>
              <a:t> );</a:t>
            </a:r>
          </a:p>
          <a:p>
            <a:pPr>
              <a:buNone/>
            </a:pPr>
            <a:r>
              <a:rPr lang="pl-PL" dirty="0" smtClean="0"/>
              <a:t>	} </a:t>
            </a:r>
            <a:r>
              <a:rPr lang="pl-PL" dirty="0" err="1" smtClean="0"/>
              <a:t>else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return( NULL );</a:t>
            </a:r>
          </a:p>
          <a:p>
            <a:pPr>
              <a:buNone/>
            </a:pPr>
            <a:r>
              <a:rPr lang="pl-PL" dirty="0" smtClean="0"/>
              <a:t>}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dirty="0" err="1" smtClean="0"/>
              <a:t>int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()</a:t>
            </a:r>
          </a:p>
          <a:p>
            <a:pPr>
              <a:buNone/>
            </a:pPr>
            <a:r>
              <a:rPr lang="pl-PL" dirty="0" smtClean="0"/>
              <a:t>{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int</a:t>
            </a:r>
            <a:r>
              <a:rPr lang="pl-PL" dirty="0" smtClean="0"/>
              <a:t> i;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int</a:t>
            </a:r>
            <a:r>
              <a:rPr lang="pl-PL" dirty="0" smtClean="0"/>
              <a:t> id;</a:t>
            </a:r>
          </a:p>
          <a:p>
            <a:pPr>
              <a:buNone/>
            </a:pPr>
            <a:r>
              <a:rPr lang="pl-PL" dirty="0" smtClean="0"/>
              <a:t>	// </a:t>
            </a:r>
            <a:r>
              <a:rPr lang="pl-PL" dirty="0" err="1" smtClean="0"/>
              <a:t>Request</a:t>
            </a:r>
            <a:r>
              <a:rPr lang="pl-PL" dirty="0" smtClean="0"/>
              <a:t> I/O </a:t>
            </a:r>
            <a:r>
              <a:rPr lang="pl-PL" dirty="0" err="1" smtClean="0"/>
              <a:t>privileges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ThreadCtl</a:t>
            </a:r>
            <a:r>
              <a:rPr lang="pl-PL" dirty="0" smtClean="0"/>
              <a:t>( _</a:t>
            </a:r>
            <a:r>
              <a:rPr lang="pl-PL" dirty="0" err="1" smtClean="0"/>
              <a:t>NTO_TCTL_IO</a:t>
            </a:r>
            <a:r>
              <a:rPr lang="pl-PL" dirty="0" smtClean="0"/>
              <a:t>, 0 );</a:t>
            </a:r>
          </a:p>
          <a:p>
            <a:pPr>
              <a:buNone/>
            </a:pPr>
            <a:r>
              <a:rPr lang="pl-PL" dirty="0" smtClean="0"/>
              <a:t>	// </a:t>
            </a:r>
            <a:r>
              <a:rPr lang="pl-PL" dirty="0" err="1" smtClean="0"/>
              <a:t>Initialize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event.sigev_notify</a:t>
            </a:r>
            <a:r>
              <a:rPr lang="pl-PL" dirty="0" smtClean="0"/>
              <a:t> = </a:t>
            </a:r>
            <a:r>
              <a:rPr lang="pl-PL" dirty="0" err="1" smtClean="0"/>
              <a:t>SIGEV_INTR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/>
              <a:t>	// </a:t>
            </a:r>
            <a:r>
              <a:rPr lang="pl-PL" dirty="0" err="1" smtClean="0"/>
              <a:t>Attach</a:t>
            </a:r>
            <a:r>
              <a:rPr lang="pl-PL" dirty="0" smtClean="0"/>
              <a:t> ISR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vector</a:t>
            </a:r>
            <a:r>
              <a:rPr lang="pl-PL" dirty="0" smtClean="0"/>
              <a:t> </a:t>
            </a:r>
            <a:r>
              <a:rPr lang="pl-PL" dirty="0" err="1" smtClean="0"/>
              <a:t>id=InterruptAttach</a:t>
            </a:r>
            <a:r>
              <a:rPr lang="pl-PL" dirty="0" smtClean="0"/>
              <a:t>( </a:t>
            </a:r>
            <a:r>
              <a:rPr lang="pl-PL" dirty="0" err="1" smtClean="0"/>
              <a:t>SYSPAGE_ENTRY</a:t>
            </a:r>
            <a:r>
              <a:rPr lang="pl-PL" dirty="0" smtClean="0"/>
              <a:t>(</a:t>
            </a:r>
            <a:r>
              <a:rPr lang="pl-PL" dirty="0" err="1" smtClean="0"/>
              <a:t>qtime</a:t>
            </a:r>
            <a:r>
              <a:rPr lang="pl-PL" dirty="0" smtClean="0"/>
              <a:t>)-&gt;</a:t>
            </a:r>
            <a:r>
              <a:rPr lang="pl-PL" dirty="0" err="1" smtClean="0"/>
              <a:t>intr</a:t>
            </a:r>
            <a:r>
              <a:rPr lang="pl-PL" dirty="0" smtClean="0"/>
              <a:t>, &amp;handler, NULL, 0, </a:t>
            </a:r>
            <a:r>
              <a:rPr lang="pl-PL" dirty="0" err="1" smtClean="0"/>
              <a:t>0</a:t>
            </a:r>
            <a:r>
              <a:rPr lang="pl-PL" dirty="0" smtClean="0"/>
              <a:t> );</a:t>
            </a:r>
          </a:p>
          <a:p>
            <a:pPr>
              <a:buNone/>
            </a:pPr>
            <a:r>
              <a:rPr lang="pl-PL" dirty="0" smtClean="0"/>
              <a:t>	for( i = 0; i &lt; 10; ++i )</a:t>
            </a:r>
          </a:p>
          <a:p>
            <a:pPr>
              <a:buNone/>
            </a:pPr>
            <a:r>
              <a:rPr lang="pl-PL" dirty="0" smtClean="0"/>
              <a:t>	{</a:t>
            </a:r>
          </a:p>
          <a:p>
            <a:pPr>
              <a:buNone/>
            </a:pPr>
            <a:r>
              <a:rPr lang="pl-PL" dirty="0" smtClean="0"/>
              <a:t>		// </a:t>
            </a:r>
            <a:r>
              <a:rPr lang="pl-PL" dirty="0" err="1" smtClean="0"/>
              <a:t>Wait</a:t>
            </a:r>
            <a:r>
              <a:rPr lang="pl-PL" dirty="0" smtClean="0"/>
              <a:t> for ISR to </a:t>
            </a:r>
            <a:r>
              <a:rPr lang="pl-PL" dirty="0" err="1" smtClean="0"/>
              <a:t>wake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InterruptWait</a:t>
            </a:r>
            <a:r>
              <a:rPr lang="pl-PL" dirty="0" smtClean="0"/>
              <a:t>( 0, NULL );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printf</a:t>
            </a:r>
            <a:r>
              <a:rPr lang="pl-PL" dirty="0" smtClean="0"/>
              <a:t>( "100 </a:t>
            </a:r>
            <a:r>
              <a:rPr lang="pl-PL" dirty="0" err="1" smtClean="0"/>
              <a:t>events\n</a:t>
            </a:r>
            <a:r>
              <a:rPr lang="pl-PL" dirty="0" smtClean="0"/>
              <a:t>" );</a:t>
            </a:r>
          </a:p>
          <a:p>
            <a:pPr>
              <a:buNone/>
            </a:pPr>
            <a:r>
              <a:rPr lang="pl-PL" dirty="0" smtClean="0"/>
              <a:t>	}</a:t>
            </a:r>
          </a:p>
          <a:p>
            <a:pPr>
              <a:buNone/>
            </a:pPr>
            <a:r>
              <a:rPr lang="pl-PL" dirty="0" smtClean="0"/>
              <a:t>	// </a:t>
            </a:r>
            <a:r>
              <a:rPr lang="pl-PL" dirty="0" err="1" smtClean="0"/>
              <a:t>Disconnect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ISR handler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InterruptDetach</a:t>
            </a:r>
            <a:r>
              <a:rPr lang="pl-PL" dirty="0" smtClean="0"/>
              <a:t>(id);</a:t>
            </a:r>
          </a:p>
          <a:p>
            <a:pPr>
              <a:buNone/>
            </a:pPr>
            <a:r>
              <a:rPr lang="pl-PL" dirty="0" smtClean="0"/>
              <a:t>	return 0;</a:t>
            </a:r>
          </a:p>
          <a:p>
            <a:pPr>
              <a:buNone/>
            </a:pPr>
            <a:r>
              <a:rPr lang="pl-PL" dirty="0" smtClean="0"/>
              <a:t>}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Uprzywilejowane wątki użytkownika mogą dynamicznie dołączać i odłączać procedury obsługi przerwań.</a:t>
            </a:r>
            <a:endParaRPr lang="en-US" dirty="0" smtClean="0"/>
          </a:p>
          <a:p>
            <a:pPr algn="just"/>
            <a:r>
              <a:rPr lang="pl-PL" dirty="0" smtClean="0"/>
              <a:t>W momencie wystąpienia przerwania sprzętowego uruchamiany jest </a:t>
            </a:r>
            <a:r>
              <a:rPr lang="en-US" i="1" dirty="0" smtClean="0"/>
              <a:t>interrupt redirector </a:t>
            </a:r>
            <a:r>
              <a:rPr lang="pl-PL" dirty="0" smtClean="0"/>
              <a:t> w jądrze systemu.</a:t>
            </a:r>
            <a:r>
              <a:rPr lang="en-US" dirty="0" smtClean="0"/>
              <a:t> </a:t>
            </a:r>
            <a:r>
              <a:rPr lang="pl-PL" dirty="0" smtClean="0"/>
              <a:t>Jego kod zachowuje kontekst aktualnie realizowanego wątku i  ustawia taki kontekst aby procedura obsługi przerwania miała dostęp do kodu i danych wątku ją zawierającego. Pozwala to na wykorzystanie buforów i kodu wątku użytkownika w celu obsługi przerwania, a także jeśli konieczne jest uruchomienie sterownika wyższego poziomu, na przekazanie zdarzenia dla tego sterownika (sterownik niskiego i wysokiego poziomu są częścią tego samego wątku) . W konsekwencji sterownik wyższego poziomu będzie mógł operować na danych dostarczonych do buforów przez niskopoziomową procedurę obsługi przerwania.</a:t>
            </a:r>
            <a:endParaRPr lang="en-US" dirty="0" smtClean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system przerwań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Procedura obsługi przerwania może bezpośrednio manipulować urządzeniami </a:t>
            </a:r>
            <a:r>
              <a:rPr lang="pl-PL" dirty="0" err="1" smtClean="0"/>
              <a:t>zamapowanymi</a:t>
            </a:r>
            <a:r>
              <a:rPr lang="pl-PL" dirty="0" smtClean="0"/>
              <a:t> w przestrzeń adresową swojego wątku lub bezpośrednio wykonywać instrukcje I/O.  W rezultacie sterowniki urządzeń mogą manipulować sprzętem bez udziału jądra.</a:t>
            </a:r>
            <a:endParaRPr lang="en-US" dirty="0" smtClean="0"/>
          </a:p>
          <a:p>
            <a:pPr algn="just"/>
            <a:r>
              <a:rPr lang="pl-PL" dirty="0" smtClean="0"/>
              <a:t>Jądro systemu wywoła kolejno wszystkie procedury przypisane do danego przerwania sprzętowego.</a:t>
            </a:r>
            <a:endParaRPr lang="en-US" dirty="0" smtClean="0"/>
          </a:p>
          <a:p>
            <a:pPr algn="just"/>
            <a:r>
              <a:rPr lang="pl-PL" dirty="0" smtClean="0"/>
              <a:t>Powrót z przerwania nie musi nastąpić so wątku przerwaniem zatrzymanego. Jeżeli przerwanie uruchomi sterownik wysokiego poziomu o wyższym priorytecie, to powrót z przerwania będzie jednoznaczny z przywołaniem jego kontekstu.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S</a:t>
            </a:r>
            <a:r>
              <a:rPr lang="pl-PL" b="1" dirty="0" smtClean="0"/>
              <a:t>ystemy o mocnych ograniczeniach czasowych </a:t>
            </a:r>
            <a:r>
              <a:rPr lang="pl-PL" dirty="0" smtClean="0"/>
              <a:t>(ang. </a:t>
            </a:r>
            <a:r>
              <a:rPr lang="pl-PL" i="1" dirty="0" smtClean="0"/>
              <a:t>firm </a:t>
            </a:r>
            <a:r>
              <a:rPr lang="pl-PL" i="1" dirty="0" err="1" smtClean="0"/>
              <a:t>real-time</a:t>
            </a:r>
            <a:r>
              <a:rPr lang="pl-PL" dirty="0" smtClean="0"/>
              <a:t>) - gdy fakt przekroczenia terminu powoduje całkowitą nieprzydatność wypracowanego przez system wyniku, jednakże nie oznacza to zagrożenia dla ludzi lub sprzętu. Pojęcie to stosowane jest głównie w opisie teoretycznym baz danych czasu rzeczywistego.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Przetwarzanie równoległe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Przetwarzanie równoległe w systemach komputerowych może przyjmować następujące formy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i="1" dirty="0" smtClean="0"/>
              <a:t>Systemy dyskretne (tradycyjne)</a:t>
            </a:r>
          </a:p>
          <a:p>
            <a:pPr marL="0" indent="0">
              <a:buNone/>
            </a:pPr>
            <a:r>
              <a:rPr lang="pl-PL" dirty="0" smtClean="0"/>
              <a:t>System wyposażony jest w fizycznie odrębne procesory współpracujące poprzez magistralę systemową.	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i="1" dirty="0" smtClean="0"/>
              <a:t>Wielordzeniowość (ang. </a:t>
            </a:r>
            <a:r>
              <a:rPr lang="pl-PL" i="1" dirty="0" err="1" smtClean="0"/>
              <a:t>multicore</a:t>
            </a:r>
            <a:r>
              <a:rPr lang="pl-PL" i="1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Pojedynczy procesor wyposażony w wiele jednostek wykonawczych komunikujących się za pomocą magistrali wewnętrznej procesora.	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Przetwarzanie równoległe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Procesory wielordzeniowe zapewniają:</a:t>
            </a:r>
          </a:p>
          <a:p>
            <a:r>
              <a:rPr lang="pl-PL" dirty="0" smtClean="0"/>
              <a:t>większą moc obliczeniową (wyższa współbieżność),</a:t>
            </a:r>
          </a:p>
          <a:p>
            <a:r>
              <a:rPr lang="pl-PL" dirty="0" smtClean="0"/>
              <a:t>mniejsze częstotliwości zegara,</a:t>
            </a:r>
          </a:p>
          <a:p>
            <a:r>
              <a:rPr lang="pl-PL" dirty="0" smtClean="0"/>
              <a:t>mniejsze rozpraszanie ciepła,</a:t>
            </a:r>
          </a:p>
          <a:p>
            <a:r>
              <a:rPr lang="pl-PL" dirty="0" smtClean="0"/>
              <a:t>mniejszy pobór mocy,</a:t>
            </a:r>
          </a:p>
          <a:p>
            <a:r>
              <a:rPr lang="pl-PL" dirty="0" smtClean="0"/>
              <a:t>umożliwiają konstrukcję układów o mniejszych rozmiarach.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Przetwarzanie równoległe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/>
              <a:t>Przetwarzanie równoległe może odbywać się w jednym z następujących trybów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en-US" i="1" dirty="0" smtClean="0"/>
              <a:t>Asymmetric multiprocessing (AMP)</a:t>
            </a:r>
            <a:endParaRPr lang="pl-PL" i="1" dirty="0" smtClean="0"/>
          </a:p>
          <a:p>
            <a:pPr marL="0" indent="0">
              <a:buNone/>
            </a:pPr>
            <a:r>
              <a:rPr lang="pl-PL" dirty="0" smtClean="0"/>
              <a:t>Oddzielny system operacyjny lub oddzielna instancja tego samego systemu operacyjnego uruchomiona na każdym z procesorów.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en-US" i="1" dirty="0" smtClean="0"/>
              <a:t>Symmetric multiprocessing (SMP)</a:t>
            </a:r>
            <a:endParaRPr lang="pl-PL" i="1" dirty="0" smtClean="0"/>
          </a:p>
          <a:p>
            <a:pPr marL="0" indent="0">
              <a:buNone/>
            </a:pPr>
            <a:r>
              <a:rPr lang="pl-PL" dirty="0" smtClean="0"/>
              <a:t>Pojedyncza instancja systemu operacyjnego zarządza wszystkimi procesorami, aplikacje mogą być dowolnie rozdzielane pomiędzy procesory.</a:t>
            </a:r>
          </a:p>
          <a:p>
            <a:pPr marL="0" indent="0">
              <a:buNone/>
            </a:pPr>
            <a:endParaRPr lang="pl-PL" i="1" dirty="0" smtClean="0"/>
          </a:p>
          <a:p>
            <a:pPr>
              <a:buNone/>
            </a:pPr>
            <a:r>
              <a:rPr lang="en-US" i="1" dirty="0" smtClean="0"/>
              <a:t>Bound multiprocessing (BMP)</a:t>
            </a:r>
            <a:endParaRPr lang="pl-PL" i="1" dirty="0" smtClean="0"/>
          </a:p>
          <a:p>
            <a:pPr marL="0" indent="0">
              <a:buNone/>
            </a:pPr>
            <a:r>
              <a:rPr lang="pl-PL" dirty="0" smtClean="0"/>
              <a:t>Pojedyncza instancja systemu operacyjnego zarządza wszystkimi procesorami, aplikacje są na stałe przydzielone do konkretnych procesorów.</a:t>
            </a:r>
            <a:r>
              <a:rPr lang="en-US" dirty="0" smtClean="0"/>
              <a:t>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Asymmetric multiprocessing (AMP)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Przetwarzanie asymetryczne dostarcza środowiska uruchomieniowego podobnego do konwencjonalnego w systemie jednoprocesorowym. </a:t>
            </a:r>
            <a:endParaRPr lang="en-US" dirty="0" smtClean="0"/>
          </a:p>
          <a:p>
            <a:r>
              <a:rPr lang="en-US" dirty="0" smtClean="0"/>
              <a:t>AMP </a:t>
            </a:r>
            <a:r>
              <a:rPr lang="pl-PL" dirty="0" smtClean="0"/>
              <a:t>może być</a:t>
            </a:r>
            <a:r>
              <a:rPr lang="en-US" dirty="0" smtClean="0"/>
              <a:t>: </a:t>
            </a:r>
            <a:endParaRPr lang="pl-PL" dirty="0" smtClean="0"/>
          </a:p>
          <a:p>
            <a:pPr>
              <a:buNone/>
            </a:pPr>
            <a:r>
              <a:rPr lang="pl-PL" i="1" dirty="0" smtClean="0"/>
              <a:t>	homogeniczne (ang. </a:t>
            </a:r>
            <a:r>
              <a:rPr lang="en-US" i="1" dirty="0" smtClean="0"/>
              <a:t>homogeneous</a:t>
            </a:r>
            <a:r>
              <a:rPr lang="pl-PL" i="1" dirty="0" smtClean="0"/>
              <a:t>) </a:t>
            </a:r>
            <a:r>
              <a:rPr lang="en-US" dirty="0" smtClean="0"/>
              <a:t>–</a:t>
            </a:r>
            <a:r>
              <a:rPr lang="pl-PL" i="1" dirty="0" smtClean="0"/>
              <a:t> </a:t>
            </a:r>
            <a:r>
              <a:rPr lang="pl-PL" dirty="0" smtClean="0"/>
              <a:t>na każdym z procesorów pracuje ten sam system operacyjny w tej samej wersji,</a:t>
            </a:r>
            <a:endParaRPr lang="en-US" dirty="0" smtClean="0"/>
          </a:p>
          <a:p>
            <a:pPr>
              <a:buNone/>
            </a:pPr>
            <a:r>
              <a:rPr lang="pl-PL" i="1" dirty="0" smtClean="0"/>
              <a:t>	heterogeniczne (ang. </a:t>
            </a:r>
            <a:r>
              <a:rPr lang="en-US" i="1" dirty="0" smtClean="0"/>
              <a:t>heterogeneous</a:t>
            </a:r>
            <a:r>
              <a:rPr lang="pl-PL" i="1" dirty="0" smtClean="0"/>
              <a:t>)</a:t>
            </a:r>
            <a:r>
              <a:rPr lang="en-US" dirty="0" smtClean="0"/>
              <a:t> – </a:t>
            </a:r>
            <a:r>
              <a:rPr lang="pl-PL" dirty="0" smtClean="0"/>
              <a:t>na każdym z procesorów może pracować inny system operacyjne bądź inna wersja tego samego systemu.</a:t>
            </a:r>
            <a:endParaRPr lang="en-US" dirty="0" smtClean="0"/>
          </a:p>
          <a:p>
            <a:r>
              <a:rPr lang="pl-PL" dirty="0" smtClean="0"/>
              <a:t>Model programowania rozproszonego Neutrino pozwala na najefektywniejsze wykorzystanie dostępnych procesorów w środowisku homogenicznym. Aplikacje uruchomione na jednym z procesorów mogą komunikować się z innymi aplikacjami lub usługami systemowymi realizowanymi na innych procesorach bez narzutu wprowadzanego przez tradycyjne formy komunikacji </a:t>
            </a:r>
            <a:r>
              <a:rPr lang="pl-PL" dirty="0" err="1" smtClean="0"/>
              <a:t>międzyprocesorowej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pl-PL" dirty="0" smtClean="0"/>
              <a:t>W systemach heterogenicznych należy zaimplementować odpowiedni schemat komunikacyjny lub wybrać systemy operacyjne współdzielące wspólną infrastrukturę dla komunikacji </a:t>
            </a:r>
            <a:r>
              <a:rPr lang="pl-PL" dirty="0" err="1" smtClean="0"/>
              <a:t>międzyprocesorowej</a:t>
            </a:r>
            <a:r>
              <a:rPr lang="pl-PL" dirty="0" smtClean="0"/>
              <a:t>. W celu uniknięcia konfliktów przy dostępie do zasobów należy także dostarczyć ustandaryzowany mechanizm dostępu współdzielonych komponentów sprzętowych.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Asymmetric multiprocessing (AMP)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 systemach AMP decyzja o podziale dzielonych zasobów sprzętowych pomiędzy poszczególne procesory dokonywana jest przez twórcę systemu. Zwykle alokacja zasobów dokonywana jest statycznie podczas uruchamiania systemu i obejmuje: pamięć fizyczną, peryferia i przerwania.</a:t>
            </a:r>
            <a:r>
              <a:rPr lang="en-US" dirty="0" smtClean="0"/>
              <a:t> </a:t>
            </a:r>
            <a:r>
              <a:rPr lang="pl-PL" dirty="0" smtClean="0"/>
              <a:t>Konieczność dynamicznego przydzielania zasobów wymusza złożoną koordynację między procesorami.</a:t>
            </a:r>
            <a:endParaRPr lang="en-US" dirty="0" smtClean="0"/>
          </a:p>
          <a:p>
            <a:r>
              <a:rPr lang="pl-PL" dirty="0" smtClean="0"/>
              <a:t>W systemach AMP proces realizowany jest zawsze przez ten sam procesor, nawet wtedy gdy pozostałe procesory są bezczynne. W rezultacie poszczególne procesory w systemie mogą być przeciążone lub niedociążone. Rozwiązaniem problemu może być dynamiczna migracja aplikacji pomiędzy procesorami. Jest to zadanie bardzo trudne do rozwiązania. Może być tez niemożliwe, gdy system jest heterogeniczny.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Symmetric multiprocessing (SMP)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 przypadku przetwarzania SMP uruchomiona zostaje tylko jedna kopia Neutrino dla wszystkich procesorów w systemie. System operacyjny ma wgląd we wszystkie elementy systemu w całym czasie jego pracy, w efekcie może przydzielać zasoby dla wielu procesorów bez lub przy minimalnym udziale projektanta aplikacji.</a:t>
            </a:r>
            <a:endParaRPr lang="en-US" dirty="0" smtClean="0"/>
          </a:p>
          <a:p>
            <a:r>
              <a:rPr lang="pl-PL" dirty="0" smtClean="0"/>
              <a:t>Zasoby przydzielane są raczej aplikacjom niż procesorom, co w efekcie pozwala na lepsze wykorzystanie dostępnej mocy obliczeniowej procesorów.</a:t>
            </a:r>
            <a:endParaRPr lang="en-US" dirty="0" smtClean="0"/>
          </a:p>
          <a:p>
            <a:r>
              <a:rPr lang="pl-PL" dirty="0" smtClean="0"/>
              <a:t>Dużo prostsza jest synchronizacja aplikacji dzięki możliwości wykorzystana standardowych mechanizmów systemu operacyjnego.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Neutrino </a:t>
            </a:r>
            <a:r>
              <a:rPr lang="pl-PL" dirty="0" smtClean="0"/>
              <a:t>umożliwia uruchamianie wątków aplikacji współbieżnie na dowolnych procesorach, co pozwala na pełne wykorzystanie mocy obliczeniowych systemu.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QNX </a:t>
            </a:r>
            <a:r>
              <a:rPr lang="en-US" dirty="0" smtClean="0"/>
              <a:t>Neutrino,</a:t>
            </a:r>
            <a:r>
              <a:rPr lang="pl-PL" dirty="0" smtClean="0"/>
              <a:t> to niewielkie </a:t>
            </a:r>
            <a:r>
              <a:rPr lang="pl-PL" dirty="0" err="1" smtClean="0"/>
              <a:t>mikrojądro</a:t>
            </a:r>
            <a:r>
              <a:rPr lang="pl-PL" dirty="0" smtClean="0"/>
              <a:t> współpracujące z procesami systemowymi. Dodanie funkcjonalności SMP do systemu wymaga jedynie modyfikacji samego </a:t>
            </a:r>
            <a:r>
              <a:rPr lang="pl-PL" dirty="0" err="1" smtClean="0"/>
              <a:t>mikrojądra</a:t>
            </a:r>
            <a:r>
              <a:rPr lang="pl-PL" dirty="0" smtClean="0"/>
              <a:t>. </a:t>
            </a:r>
            <a:r>
              <a:rPr lang="en-US" dirty="0" smtClean="0"/>
              <a:t> </a:t>
            </a:r>
            <a:r>
              <a:rPr lang="pl-PL" dirty="0" smtClean="0"/>
              <a:t>Wszystkie pozostałe elementy systemu pozyskają w ten sposób pełne możliwości SMP bez konieczności jakichkolwiek modyfikacji ich kodu.</a:t>
            </a:r>
            <a:endParaRPr lang="en-US" dirty="0" smtClean="0"/>
          </a:p>
          <a:p>
            <a:r>
              <a:rPr lang="pl-PL" dirty="0" smtClean="0"/>
              <a:t>Aktywacja SMP w </a:t>
            </a:r>
            <a:r>
              <a:rPr lang="en-US" dirty="0" smtClean="0"/>
              <a:t>QNX Neutrino </a:t>
            </a:r>
            <a:r>
              <a:rPr lang="pl-PL" dirty="0" smtClean="0"/>
              <a:t>to koszt jedynie kilku dodatkowych kilobajtów kodu</a:t>
            </a:r>
            <a:r>
              <a:rPr lang="en-US" dirty="0" smtClean="0"/>
              <a:t>. </a:t>
            </a:r>
            <a:r>
              <a:rPr lang="pl-PL" dirty="0" smtClean="0"/>
              <a:t>Wersje SMP zostały zaprojektowane dla dwóch głównych rodzin procesorów: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</a:t>
            </a:r>
            <a:r>
              <a:rPr lang="en-US" dirty="0" smtClean="0"/>
              <a:t>PowerPC (</a:t>
            </a:r>
            <a:r>
              <a:rPr lang="pl-PL" dirty="0" smtClean="0"/>
              <a:t>np.</a:t>
            </a:r>
            <a:r>
              <a:rPr lang="en-US" dirty="0" smtClean="0"/>
              <a:t> procnto-600-smp)</a:t>
            </a:r>
          </a:p>
          <a:p>
            <a:pPr>
              <a:buNone/>
            </a:pPr>
            <a:r>
              <a:rPr lang="pl-PL" dirty="0" smtClean="0"/>
              <a:t>	- </a:t>
            </a:r>
            <a:r>
              <a:rPr lang="en-US" dirty="0" smtClean="0"/>
              <a:t>x86 (</a:t>
            </a:r>
            <a:r>
              <a:rPr lang="en-US" dirty="0" err="1" smtClean="0"/>
              <a:t>procnto-smp</a:t>
            </a:r>
            <a:r>
              <a:rPr lang="en-US" dirty="0" smtClean="0"/>
              <a:t>)</a:t>
            </a:r>
          </a:p>
          <a:p>
            <a:r>
              <a:rPr lang="pl-PL" dirty="0" smtClean="0"/>
              <a:t>Wersja </a:t>
            </a:r>
            <a:r>
              <a:rPr lang="en-US" dirty="0" smtClean="0"/>
              <a:t>x86 </a:t>
            </a:r>
            <a:r>
              <a:rPr lang="pl-PL" dirty="0" smtClean="0"/>
              <a:t>może zostać uruchomiona na dowolnym systemie zgodnym z </a:t>
            </a:r>
            <a:r>
              <a:rPr lang="en-US" dirty="0" smtClean="0"/>
              <a:t>Intel </a:t>
            </a:r>
            <a:r>
              <a:rPr lang="en-US" dirty="0" err="1" smtClean="0"/>
              <a:t>MultiProcessor</a:t>
            </a:r>
            <a:r>
              <a:rPr lang="en-US" dirty="0" smtClean="0"/>
              <a:t> Specification (MP Spec) </a:t>
            </a:r>
            <a:r>
              <a:rPr lang="pl-PL" dirty="0" smtClean="0"/>
              <a:t>posiadającym do 8 procesorów </a:t>
            </a:r>
            <a:r>
              <a:rPr lang="en-US" dirty="0" smtClean="0"/>
              <a:t>Pentium (</a:t>
            </a:r>
            <a:r>
              <a:rPr lang="pl-PL" dirty="0" smtClean="0"/>
              <a:t>lub lepszych</a:t>
            </a:r>
            <a:r>
              <a:rPr lang="en-US" dirty="0" smtClean="0"/>
              <a:t>). QNX Neutrino </a:t>
            </a:r>
            <a:r>
              <a:rPr lang="pl-PL" dirty="0" smtClean="0"/>
              <a:t>wspiera także </a:t>
            </a:r>
            <a:r>
              <a:rPr lang="en-US" dirty="0" smtClean="0"/>
              <a:t>Intel's Hyper-Threading Technology </a:t>
            </a:r>
            <a:r>
              <a:rPr lang="pl-PL" dirty="0" smtClean="0"/>
              <a:t>wprowadzoną w procesorach </a:t>
            </a:r>
            <a:r>
              <a:rPr lang="en-US" dirty="0" smtClean="0"/>
              <a:t>P4 </a:t>
            </a:r>
            <a:r>
              <a:rPr lang="pl-PL" dirty="0" smtClean="0"/>
              <a:t>i </a:t>
            </a:r>
            <a:r>
              <a:rPr lang="en-US" dirty="0" smtClean="0"/>
              <a:t>Xeon. </a:t>
            </a:r>
          </a:p>
          <a:p>
            <a:r>
              <a:rPr lang="pl-PL" dirty="0" smtClean="0"/>
              <a:t>Wersje </a:t>
            </a:r>
            <a:r>
              <a:rPr lang="en-US" dirty="0" smtClean="0"/>
              <a:t>PowerPC </a:t>
            </a:r>
            <a:r>
              <a:rPr lang="pl-PL" dirty="0" smtClean="0"/>
              <a:t>zapewniają pełne wsparcie SMP</a:t>
            </a:r>
            <a:r>
              <a:rPr lang="en-US" dirty="0" smtClean="0"/>
              <a:t> (</a:t>
            </a:r>
            <a:r>
              <a:rPr lang="pl-PL" dirty="0" smtClean="0"/>
              <a:t>np.</a:t>
            </a:r>
            <a:r>
              <a:rPr lang="en-US" dirty="0" smtClean="0"/>
              <a:t> </a:t>
            </a:r>
            <a:r>
              <a:rPr lang="pl-PL" dirty="0" smtClean="0"/>
              <a:t>koherentny </a:t>
            </a:r>
            <a:r>
              <a:rPr lang="pl-PL" dirty="0" err="1" smtClean="0"/>
              <a:t>cache</a:t>
            </a:r>
            <a:r>
              <a:rPr lang="en-US" dirty="0" smtClean="0"/>
              <a:t>, </a:t>
            </a:r>
            <a:r>
              <a:rPr lang="pl-PL" dirty="0" smtClean="0"/>
              <a:t>przerwania </a:t>
            </a:r>
            <a:r>
              <a:rPr lang="pl-PL" dirty="0" err="1" smtClean="0"/>
              <a:t>międzyprocesorowe</a:t>
            </a:r>
            <a:r>
              <a:rPr lang="en-US" dirty="0" smtClean="0"/>
              <a:t>, </a:t>
            </a:r>
            <a:r>
              <a:rPr lang="pl-PL" dirty="0" smtClean="0"/>
              <a:t>itp.</a:t>
            </a:r>
            <a:r>
              <a:rPr lang="en-US" dirty="0" smtClean="0"/>
              <a:t>)</a:t>
            </a:r>
            <a:r>
              <a:rPr lang="pl-PL" dirty="0" smtClean="0"/>
              <a:t> dla dowolnych systemów opartych na procesorach serii:</a:t>
            </a:r>
            <a:r>
              <a:rPr lang="en-US" dirty="0" smtClean="0"/>
              <a:t> 7xx </a:t>
            </a:r>
            <a:r>
              <a:rPr lang="pl-PL" dirty="0" smtClean="0"/>
              <a:t>lub</a:t>
            </a:r>
            <a:r>
              <a:rPr lang="en-US" dirty="0" smtClean="0"/>
              <a:t> 74xx.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Uruchamianie SMP w systemach </a:t>
            </a:r>
            <a:r>
              <a:rPr lang="en-US" b="1" dirty="0" smtClean="0"/>
              <a:t>x86</a:t>
            </a:r>
          </a:p>
          <a:p>
            <a:r>
              <a:rPr lang="pl-PL" dirty="0" err="1" smtClean="0"/>
              <a:t>Mikrojądro</a:t>
            </a:r>
            <a:r>
              <a:rPr lang="pl-PL" dirty="0" smtClean="0"/>
              <a:t> zawiera bardzo małą ilość kodu zależną od sprzętu bądź systemu.</a:t>
            </a:r>
            <a:r>
              <a:rPr lang="en-US" dirty="0" smtClean="0"/>
              <a:t> </a:t>
            </a:r>
            <a:r>
              <a:rPr lang="pl-PL" dirty="0" smtClean="0"/>
              <a:t>Kod określający właściwości sprzętu jest izolowany w programie uruchomieniowym odpowiedzialnym za inicjalizację systemu</a:t>
            </a:r>
            <a:r>
              <a:rPr lang="en-US" dirty="0" smtClean="0"/>
              <a:t>. </a:t>
            </a:r>
            <a:r>
              <a:rPr lang="pl-PL" dirty="0" smtClean="0"/>
              <a:t>Zgromadzone informacje umieszczane są w pamięci w tablicy dostępnej dla </a:t>
            </a:r>
            <a:r>
              <a:rPr lang="pl-PL" dirty="0" err="1" smtClean="0"/>
              <a:t>mikrojądra</a:t>
            </a:r>
            <a:r>
              <a:rPr lang="pl-PL" dirty="0" smtClean="0"/>
              <a:t> i wszystkich procesów (tylko do odczytu).</a:t>
            </a:r>
            <a:r>
              <a:rPr lang="en-US" dirty="0" smtClean="0"/>
              <a:t> </a:t>
            </a:r>
          </a:p>
          <a:p>
            <a:r>
              <a:rPr lang="pl-PL" dirty="0" smtClean="0"/>
              <a:t>Program uruchomieniowy (</a:t>
            </a:r>
            <a:r>
              <a:rPr lang="pl-PL" i="1" dirty="0" err="1" smtClean="0"/>
              <a:t>startup-bios</a:t>
            </a:r>
            <a:r>
              <a:rPr lang="pl-PL" dirty="0" smtClean="0"/>
              <a:t>) jest odpowiedzialny za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- określenie ilości procesorów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określenie adresów </a:t>
            </a:r>
            <a:r>
              <a:rPr lang="en-US" dirty="0" smtClean="0"/>
              <a:t>local </a:t>
            </a:r>
            <a:r>
              <a:rPr lang="pl-PL" dirty="0" smtClean="0"/>
              <a:t>APIC i </a:t>
            </a:r>
            <a:r>
              <a:rPr lang="en-US" dirty="0" smtClean="0"/>
              <a:t>I/O APIC</a:t>
            </a:r>
          </a:p>
          <a:p>
            <a:pPr>
              <a:buNone/>
            </a:pPr>
            <a:r>
              <a:rPr lang="pl-PL" dirty="0" smtClean="0"/>
              <a:t>	- inicjalizację wszystkich dodatkowych procesorów</a:t>
            </a:r>
            <a:endParaRPr lang="en-US" dirty="0" smtClean="0"/>
          </a:p>
          <a:p>
            <a:r>
              <a:rPr lang="pl-PL" dirty="0" smtClean="0"/>
              <a:t>Po resecie tylko jeden procesor realizuje procedurę restartu (BP - </a:t>
            </a:r>
            <a:r>
              <a:rPr lang="en-US" i="1" dirty="0" smtClean="0"/>
              <a:t>boot processor</a:t>
            </a:r>
            <a:r>
              <a:rPr lang="en-US" dirty="0" smtClean="0"/>
              <a:t>). </a:t>
            </a:r>
            <a:r>
              <a:rPr lang="pl-PL" dirty="0" smtClean="0"/>
              <a:t>Dla każdego dodatkowego procesora BP uruchamia </a:t>
            </a:r>
            <a:r>
              <a:rPr lang="en-US" i="1" dirty="0" smtClean="0"/>
              <a:t>startup-bios</a:t>
            </a:r>
            <a:r>
              <a:rPr lang="pl-PL" i="1" dirty="0" smtClean="0"/>
              <a:t>,</a:t>
            </a:r>
            <a:r>
              <a:rPr lang="en-US" dirty="0" smtClean="0"/>
              <a:t> </a:t>
            </a:r>
            <a:r>
              <a:rPr lang="pl-PL" dirty="0" smtClean="0"/>
              <a:t>który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- inicjalizuje procesor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przełącza go w tryb chroniony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alokuje jego własny katalog stron</a:t>
            </a:r>
          </a:p>
          <a:p>
            <a:pPr>
              <a:buNone/>
            </a:pPr>
            <a:r>
              <a:rPr lang="pl-PL" dirty="0" smtClean="0"/>
              <a:t>	- wprowadza procesor w stan aktywnego czekania (spinning) z wyłączonymi przerwaniami.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Uruchamianie SMP w systemach </a:t>
            </a:r>
            <a:r>
              <a:rPr lang="en-US" b="1" dirty="0" smtClean="0"/>
              <a:t>PowerPC</a:t>
            </a:r>
          </a:p>
          <a:p>
            <a:r>
              <a:rPr lang="pl-PL" dirty="0" smtClean="0"/>
              <a:t>W systemach </a:t>
            </a:r>
            <a:r>
              <a:rPr lang="en-US" dirty="0" smtClean="0"/>
              <a:t>PPC </a:t>
            </a:r>
            <a:r>
              <a:rPr lang="pl-PL" dirty="0" smtClean="0"/>
              <a:t>sekwencja uruchomieniowa jest podobna do tej dla systemów </a:t>
            </a:r>
            <a:r>
              <a:rPr lang="en-US" dirty="0" smtClean="0"/>
              <a:t>x86. </a:t>
            </a:r>
            <a:r>
              <a:rPr lang="pl-PL" dirty="0" smtClean="0"/>
              <a:t>Program uruchomieniowy jest odpowiedzialny za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- określenie ilości procesorów</a:t>
            </a:r>
          </a:p>
          <a:p>
            <a:pPr>
              <a:buNone/>
            </a:pPr>
            <a:r>
              <a:rPr lang="pl-PL" dirty="0" smtClean="0"/>
              <a:t>	- inicjalizację każdego dodatkowego procesora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inicjalizację IRQ, IPI, itp.</a:t>
            </a:r>
            <a:endParaRPr lang="en-US" dirty="0" smtClean="0"/>
          </a:p>
          <a:p>
            <a:r>
              <a:rPr lang="pl-PL" dirty="0" smtClean="0"/>
              <a:t>Dla każdego dodatkowego procesora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- inicjalizuje procesor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inicjalizuje MMU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inicjalizuje </a:t>
            </a:r>
            <a:r>
              <a:rPr lang="pl-PL" dirty="0" err="1" smtClean="0"/>
              <a:t>cache</a:t>
            </a:r>
            <a:endParaRPr lang="en-US" dirty="0" smtClean="0"/>
          </a:p>
          <a:p>
            <a:r>
              <a:rPr lang="pl-PL" dirty="0" smtClean="0"/>
              <a:t>wprowadza procesor w stan aktywnego czekania (spinning) z wyłączonymi przerwaniami.</a:t>
            </a:r>
            <a:endParaRPr lang="en-US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Zarządzanie czasem procesorów</a:t>
            </a:r>
            <a:endParaRPr lang="en-US" b="1" dirty="0" smtClean="0"/>
          </a:p>
          <a:p>
            <a:r>
              <a:rPr lang="pl-PL" dirty="0" smtClean="0"/>
              <a:t>Algorytm zarządzania wątkami działa według takich samych zasad jak w systemie jednoprocesorowym. Wybierany jest wątek o najwyższym priorytecie do uruchomienia na dostępnym procesorze</a:t>
            </a:r>
            <a:r>
              <a:rPr lang="en-US" dirty="0" smtClean="0"/>
              <a:t>. </a:t>
            </a:r>
            <a:r>
              <a:rPr lang="pl-PL" dirty="0" smtClean="0"/>
              <a:t>W przypadku kiedy dostępny jest więcej niż jeden procesor, </a:t>
            </a:r>
            <a:r>
              <a:rPr lang="pl-PL" dirty="0" err="1" smtClean="0"/>
              <a:t>mikrojądro</a:t>
            </a:r>
            <a:r>
              <a:rPr lang="pl-PL" dirty="0" smtClean="0"/>
              <a:t> spróbuje przydzielić wątek do tego, na którym wykonywany był wcześniej. Redukuje to ilość migracji wątków między procesorami, a tym samym pozwala na efektywniejsze wykorzystanie pamięci </a:t>
            </a:r>
            <a:r>
              <a:rPr lang="pl-PL" dirty="0" err="1" smtClean="0"/>
              <a:t>cache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r>
              <a:rPr lang="pl-PL" dirty="0" smtClean="0"/>
              <a:t>W systemie SMP </a:t>
            </a:r>
            <a:r>
              <a:rPr lang="pl-PL" i="1" dirty="0" err="1" smtClean="0"/>
              <a:t>scheduler</a:t>
            </a:r>
            <a:r>
              <a:rPr lang="pl-PL" dirty="0" smtClean="0"/>
              <a:t> ma pewną dowolność w zarządzaniu wątkami o niskich priorytetach. Celem jest optymalizacja pamięci </a:t>
            </a:r>
            <a:r>
              <a:rPr lang="pl-PL" dirty="0" err="1" smtClean="0"/>
              <a:t>cache</a:t>
            </a:r>
            <a:r>
              <a:rPr lang="pl-PL" dirty="0" smtClean="0"/>
              <a:t> i zmniejszenie ilości migracji. Zawsze jednak gwarantowane jest utrzymanie wymogów stawianych przed systemami czasu rzeczywistego</a:t>
            </a:r>
            <a:r>
              <a:rPr lang="en-US" dirty="0" smtClean="0"/>
              <a:t>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pic>
        <p:nvPicPr>
          <p:cNvPr id="4" name="Symbol zastępczy zawartości 3" descr="RTOS_fi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950" y="2415381"/>
            <a:ext cx="4610100" cy="2895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1933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/>
              <a:t>Blokowanie jądra</a:t>
            </a:r>
            <a:endParaRPr lang="en-US" b="1" dirty="0" smtClean="0"/>
          </a:p>
          <a:p>
            <a:r>
              <a:rPr lang="pl-PL" dirty="0" smtClean="0"/>
              <a:t>W systemach jednoprocesorowych tylko jeden wątek ma danym czasie dostęp do kodu jądra</a:t>
            </a:r>
            <a:r>
              <a:rPr lang="en-US" dirty="0" smtClean="0"/>
              <a:t>. </a:t>
            </a:r>
            <a:r>
              <a:rPr lang="pl-PL" dirty="0" smtClean="0"/>
              <a:t>Większość operacji jądra realizowana jest w krótkim czasie. Jądro zaprojektowane jest tak aby realizowane przez nie dłuższe zadania były w pełni wywłaszczalne i </a:t>
            </a:r>
            <a:r>
              <a:rPr lang="pl-PL" dirty="0" err="1" smtClean="0"/>
              <a:t>wznawialne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r>
              <a:rPr lang="pl-PL" dirty="0" smtClean="0"/>
              <a:t>W systemie SMP QNX Neutrino zachowuje filozofię tylko jednego wątku we wywłaszczalnym i </a:t>
            </a:r>
            <a:r>
              <a:rPr lang="pl-PL" dirty="0" err="1" smtClean="0"/>
              <a:t>wznawialnym</a:t>
            </a:r>
            <a:r>
              <a:rPr lang="pl-PL" dirty="0" smtClean="0"/>
              <a:t> jądrze</a:t>
            </a:r>
            <a:r>
              <a:rPr lang="en-US" dirty="0" smtClean="0"/>
              <a:t>. </a:t>
            </a:r>
            <a:r>
              <a:rPr lang="pl-PL" dirty="0" smtClean="0"/>
              <a:t>Kod </a:t>
            </a:r>
            <a:r>
              <a:rPr lang="pl-PL" dirty="0" err="1" smtClean="0"/>
              <a:t>mikrojądra</a:t>
            </a:r>
            <a:r>
              <a:rPr lang="pl-PL" dirty="0" smtClean="0"/>
              <a:t> może być realizowany na dowolnym z procesorów, ale tylko jeden procesor może mieć przydzielony do niego dostęp w tym samym czasie.</a:t>
            </a:r>
            <a:r>
              <a:rPr lang="en-US" dirty="0" smtClean="0"/>
              <a:t> </a:t>
            </a:r>
          </a:p>
          <a:p>
            <a:r>
              <a:rPr lang="pl-PL" dirty="0" smtClean="0"/>
              <a:t>W przypadku większości systemów czas spędzony na realizacji kodu jądra jest jedynie niewielką częścią obciążenia procesora.</a:t>
            </a:r>
            <a:r>
              <a:rPr lang="en-US" dirty="0" smtClean="0"/>
              <a:t> </a:t>
            </a:r>
            <a:r>
              <a:rPr lang="pl-PL" dirty="0" smtClean="0"/>
              <a:t>W związku z tym pojawiające się ewentualne konflikty są raczej wyjątkiem, a nie normą. Jest to prawdą szczególnie dla systemów opartych na </a:t>
            </a:r>
            <a:r>
              <a:rPr lang="pl-PL" dirty="0" err="1" smtClean="0"/>
              <a:t>mikrojądrze</a:t>
            </a:r>
            <a:r>
              <a:rPr lang="pl-PL" dirty="0" smtClean="0"/>
              <a:t>, gdzie duża część tradycyjnych usług systemu operacyjnego (np. system plików) realizowana jest przez odrębne procesy i nie stanowi części jądra.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Przerwania </a:t>
            </a:r>
            <a:r>
              <a:rPr lang="pl-PL" b="1" dirty="0" err="1" smtClean="0"/>
              <a:t>międzyprocesorowe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(</a:t>
            </a:r>
            <a:r>
              <a:rPr lang="pl-PL" b="1" dirty="0" err="1" smtClean="0"/>
              <a:t>IPIs</a:t>
            </a:r>
            <a:r>
              <a:rPr lang="pl-PL" b="1" dirty="0" smtClean="0"/>
              <a:t> - </a:t>
            </a:r>
            <a:r>
              <a:rPr lang="en-US" b="1" dirty="0" err="1" smtClean="0"/>
              <a:t>Interprocessor</a:t>
            </a:r>
            <a:r>
              <a:rPr lang="en-US" b="1" dirty="0" smtClean="0"/>
              <a:t> interrupts)</a:t>
            </a:r>
          </a:p>
          <a:p>
            <a:r>
              <a:rPr lang="pl-PL" dirty="0" smtClean="0"/>
              <a:t>Procesory komunikują się między sobą za pomocą przerwań </a:t>
            </a:r>
            <a:r>
              <a:rPr lang="pl-PL" dirty="0" err="1" smtClean="0"/>
              <a:t>międzyprocesorowych</a:t>
            </a:r>
            <a:r>
              <a:rPr lang="en-US" dirty="0" smtClean="0"/>
              <a:t>. </a:t>
            </a:r>
            <a:r>
              <a:rPr lang="pl-PL" dirty="0" smtClean="0"/>
              <a:t>Przerwania </a:t>
            </a:r>
            <a:r>
              <a:rPr lang="pl-PL" dirty="0" err="1" smtClean="0"/>
              <a:t>międzyprocesorowe</a:t>
            </a:r>
            <a:r>
              <a:rPr lang="pl-PL" dirty="0" smtClean="0"/>
              <a:t> są efektywnym narzędziem kontroli wykonywania wątków w środowiskach wieloprocesorowych. Przerwanie te generowane są m.in. W następujących sytuacjach: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pojawia się gotowy wątek o wyższym priorytecie,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wątek wykonywany na innym procesorze otrzymuje sygnał,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wątek wykonywany na innym procesorze zostaje zakończony.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/>
              <a:t>Sekcje krytyczne</a:t>
            </a:r>
            <a:endParaRPr lang="en-US" b="1" dirty="0" smtClean="0"/>
          </a:p>
          <a:p>
            <a:r>
              <a:rPr lang="pl-PL" dirty="0" smtClean="0"/>
              <a:t>Do kontroli dostępu do struktur danych dzielonych pomiędzy wątki i procesy wykorzystywane są standardowe usługi POSIX: </a:t>
            </a:r>
            <a:r>
              <a:rPr lang="pl-PL" dirty="0" err="1" smtClean="0"/>
              <a:t>mutexy</a:t>
            </a:r>
            <a:r>
              <a:rPr lang="pl-PL" dirty="0" smtClean="0"/>
              <a:t>, zmienne warunkowe, semafory.</a:t>
            </a:r>
            <a:r>
              <a:rPr lang="en-US" dirty="0" smtClean="0"/>
              <a:t> </a:t>
            </a:r>
            <a:r>
              <a:rPr lang="pl-PL" dirty="0" smtClean="0"/>
              <a:t>Działają one bez zmian w środowiskach SMP</a:t>
            </a:r>
            <a:r>
              <a:rPr lang="en-US" dirty="0" smtClean="0"/>
              <a:t>. </a:t>
            </a:r>
          </a:p>
          <a:p>
            <a:r>
              <a:rPr lang="pl-PL" dirty="0" smtClean="0"/>
              <a:t>Wiele systemów czasu rzeczywistego wymaga także aby chroniony był dostęp do danych współdzielonych przez procedurę obsługi przerwania i wątek do którego ta procedura przynależy. Tradycyjne mechanizmy POSIX nie są dostępne dla procedur obsług i przerwań. Możliwe są tu dwa rozwiązania: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usunięcie wszelkich zadań z procedury obsługi przerwania i realizacja ich w czasie wykonywania wątku. Biorąc pod uwagę szybki czas uruchamiania wątku jest to bardzo efektywne rozwiązanie.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pl-PL" dirty="0" smtClean="0"/>
              <a:t>	- w jednoprocesorowym systemie pracującym pod kontrolą </a:t>
            </a:r>
            <a:r>
              <a:rPr lang="en-US" dirty="0" smtClean="0"/>
              <a:t>QNX Neutrino, </a:t>
            </a:r>
            <a:r>
              <a:rPr lang="pl-PL" dirty="0" smtClean="0"/>
              <a:t>procedura obsługi przerwania może wywłaszczyć wątek, ale wątek nigdy nie wywłaszczy procedury obsługi przerwania</a:t>
            </a:r>
            <a:r>
              <a:rPr lang="en-US" dirty="0" smtClean="0"/>
              <a:t>. </a:t>
            </a:r>
            <a:r>
              <a:rPr lang="pl-PL" dirty="0" smtClean="0"/>
              <a:t>Możliwe </a:t>
            </a:r>
            <a:r>
              <a:rPr lang="pl-PL" dirty="0" smtClean="0"/>
              <a:t>jest więc aby wątek chronił sam siebie poprzez wyłączanie i włączanie przerwań na krótkie okresy czasu.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W systemach nie będących systemami SMP ochrona ta może być realizowana następująco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err="1" smtClean="0"/>
              <a:t>InterruptDisable</a:t>
            </a:r>
            <a:r>
              <a:rPr lang="en-US" i="1" dirty="0" smtClean="0"/>
              <a:t>()</a:t>
            </a:r>
            <a:r>
              <a:rPr lang="pl-PL" i="1" dirty="0" smtClean="0"/>
              <a:t>;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smtClean="0"/>
              <a:t>// critical section</a:t>
            </a:r>
            <a:endParaRPr lang="pl-PL" i="1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err="1" smtClean="0"/>
              <a:t>InterruptEnable</a:t>
            </a:r>
            <a:r>
              <a:rPr lang="en-US" i="1" dirty="0" smtClean="0"/>
              <a:t>()</a:t>
            </a:r>
            <a:r>
              <a:rPr lang="pl-PL" i="1" dirty="0" smtClean="0"/>
              <a:t>;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lub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err="1" smtClean="0"/>
              <a:t>InterruptMask</a:t>
            </a:r>
            <a:r>
              <a:rPr lang="en-US" i="1" dirty="0" smtClean="0"/>
              <a:t>(</a:t>
            </a:r>
            <a:r>
              <a:rPr lang="en-US" i="1" dirty="0" err="1" smtClean="0"/>
              <a:t>intr</a:t>
            </a:r>
            <a:r>
              <a:rPr lang="en-US" i="1" dirty="0" smtClean="0"/>
              <a:t>)</a:t>
            </a:r>
            <a:r>
              <a:rPr lang="pl-PL" i="1" dirty="0" smtClean="0"/>
              <a:t>;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smtClean="0"/>
              <a:t>// critical section</a:t>
            </a:r>
            <a:endParaRPr lang="pl-PL" i="1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err="1" smtClean="0"/>
              <a:t>InterruptUnmask</a:t>
            </a:r>
            <a:r>
              <a:rPr lang="en-US" i="1" dirty="0" smtClean="0"/>
              <a:t>(</a:t>
            </a:r>
            <a:r>
              <a:rPr lang="en-US" i="1" dirty="0" err="1" smtClean="0"/>
              <a:t>intr</a:t>
            </a:r>
            <a:r>
              <a:rPr lang="en-US" i="1" dirty="0" smtClean="0"/>
              <a:t>)</a:t>
            </a:r>
            <a:r>
              <a:rPr lang="pl-PL" i="1" dirty="0" smtClean="0"/>
              <a:t>;</a:t>
            </a:r>
          </a:p>
          <a:p>
            <a:pPr>
              <a:buNone/>
            </a:pPr>
            <a:r>
              <a:rPr lang="pl-PL" i="1" dirty="0" smtClean="0"/>
              <a:t>	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Niestety rozwiązania te mogą nie działać prawidłowo w systemach SMP gdyż kod wątku i kod procedury obsługi przerwania mogą być realizowane współbieżnie na różnych procesorach.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Symmetric multiprocessing (SMP)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Jednym z możliwych rozwiązań jest przypisanie wątku na stałe do konkretnego procesora.</a:t>
            </a:r>
            <a:r>
              <a:rPr lang="en-US" dirty="0" smtClean="0"/>
              <a:t> </a:t>
            </a:r>
          </a:p>
          <a:p>
            <a:r>
              <a:rPr lang="pl-PL" dirty="0" smtClean="0"/>
              <a:t>Lepszym rozwiązaniem jest wykorzystanie nowego mechanizmu blokowania dostępnego zarówno dla wątku jak i procedury obsługi przerwania. Mechanizm ten działa zarówno w systemach jednoprocesorowych jak i w systemach SMP i realizowane jest przez następujące wywołania systemowe: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err="1" smtClean="0"/>
              <a:t>InterruptLock</a:t>
            </a:r>
            <a:r>
              <a:rPr lang="en-US" i="1" dirty="0" smtClean="0"/>
              <a:t>(</a:t>
            </a:r>
            <a:r>
              <a:rPr lang="en-US" i="1" dirty="0" err="1" smtClean="0"/>
              <a:t>intrspin_t</a:t>
            </a:r>
            <a:r>
              <a:rPr lang="en-US" i="1" dirty="0" smtClean="0"/>
              <a:t>* spinlock)</a:t>
            </a:r>
            <a:r>
              <a:rPr lang="pl-PL" i="1" dirty="0" smtClean="0"/>
              <a:t> – </a:t>
            </a:r>
            <a:r>
              <a:rPr lang="pl-PL" dirty="0" smtClean="0"/>
              <a:t>Próba uzyskania</a:t>
            </a:r>
            <a:r>
              <a:rPr lang="en-US" dirty="0" smtClean="0"/>
              <a:t> </a:t>
            </a:r>
            <a:r>
              <a:rPr lang="en-US" i="1" dirty="0" smtClean="0"/>
              <a:t>spinlock</a:t>
            </a:r>
            <a:r>
              <a:rPr lang="en-US" dirty="0" smtClean="0"/>
              <a:t>, </a:t>
            </a:r>
            <a:r>
              <a:rPr lang="pl-PL" dirty="0" smtClean="0"/>
              <a:t>zmiennej współdzielonej przez procedurę obsługi przerwań i wątek.</a:t>
            </a:r>
            <a:r>
              <a:rPr lang="en-US" dirty="0" smtClean="0"/>
              <a:t> </a:t>
            </a:r>
            <a:r>
              <a:rPr lang="pl-PL" dirty="0" smtClean="0"/>
              <a:t>Kod będzie oczekiwał czynnie w pętli na otrzymanie blokady. Zostanie ona przydzielona w momencie wyłączenia przerwań (jeśli oczekującym był wątek). </a:t>
            </a:r>
            <a:r>
              <a:rPr lang="pl-PL" i="1" dirty="0" err="1" smtClean="0"/>
              <a:t>Spinlock</a:t>
            </a:r>
            <a:r>
              <a:rPr lang="pl-PL" i="1" dirty="0" smtClean="0"/>
              <a:t> </a:t>
            </a:r>
            <a:r>
              <a:rPr lang="pl-PL" dirty="0" smtClean="0"/>
              <a:t>powinien zostać zwolniony najszybciej jak to możliwe (zwykle kilka linii kodu w C bez pętli).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i="1" dirty="0" err="1" smtClean="0"/>
              <a:t>InterruptUnlock</a:t>
            </a:r>
            <a:r>
              <a:rPr lang="en-US" i="1" dirty="0" smtClean="0"/>
              <a:t>(</a:t>
            </a:r>
            <a:r>
              <a:rPr lang="en-US" i="1" dirty="0" err="1" smtClean="0"/>
              <a:t>intrspin_t</a:t>
            </a:r>
            <a:r>
              <a:rPr lang="en-US" i="1" dirty="0" smtClean="0"/>
              <a:t>* spinlock)</a:t>
            </a:r>
            <a:r>
              <a:rPr lang="pl-PL" i="1" dirty="0" smtClean="0"/>
              <a:t> – </a:t>
            </a:r>
            <a:r>
              <a:rPr lang="pl-PL" dirty="0" smtClean="0"/>
              <a:t>zwolnienie blokady i włączenie przerwań.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 multiprocessing (BMP</a:t>
            </a:r>
            <a:r>
              <a:rPr lang="pl-PL" b="1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BMP model dostarcza kontrolę uruchamiania wątków dostępną w modelu asymetrycznym przy jednoczesnym zachowaniu abstrakcji sprzętu i zarządzania modelu symetrycznego</a:t>
            </a:r>
            <a:r>
              <a:rPr lang="en-US" dirty="0" smtClean="0"/>
              <a:t>. </a:t>
            </a:r>
            <a:r>
              <a:rPr lang="pl-PL" dirty="0" smtClean="0"/>
              <a:t>BMP jest podobne do SMP z tą różnicą, że można dokonać wyboru procesorów które będą realizować wątek. Możliwe jest jednoczesne korzystanie z SMP i BMP, pozwalając na swobodną migrację części wątków pomiędzy procesorami, jednocześnie ograniczając możliwość wykonywania innych wątków na wybranym jednym lub kilku procesorach.</a:t>
            </a:r>
            <a:endParaRPr lang="en-US" dirty="0" smtClean="0"/>
          </a:p>
          <a:p>
            <a:r>
              <a:rPr lang="pl-PL" dirty="0" smtClean="0"/>
              <a:t>Tak jak w przypadku SMP pojedyncza kopia systemu operacyjnego zarządza wszystkim zasobami systemu zezwalając na ich dynamiczne przydzielanie i współdzielenie pomiędzy aplikacje.</a:t>
            </a:r>
            <a:r>
              <a:rPr lang="en-US" dirty="0" smtClean="0"/>
              <a:t> </a:t>
            </a:r>
            <a:r>
              <a:rPr lang="pl-PL" dirty="0" smtClean="0"/>
              <a:t>Jednak podczas inicjalizacji aplikacji ustawienia określone przez projektanta systemu wymuszają aby wszystkie jej wątki realizowane były na wskazanym procesorze</a:t>
            </a:r>
            <a:r>
              <a:rPr lang="en-US" dirty="0" smtClean="0"/>
              <a:t>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 multiprocessing (BMP</a:t>
            </a:r>
            <a:r>
              <a:rPr lang="pl-PL" b="1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Porównując z SMP taki model ma następujące zalety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- eliminuje opróżnianie pamięci </a:t>
            </a:r>
            <a:r>
              <a:rPr lang="pl-PL" dirty="0" err="1" smtClean="0"/>
              <a:t>cache</a:t>
            </a:r>
            <a:r>
              <a:rPr lang="pl-PL" dirty="0" smtClean="0"/>
              <a:t>, poprzez przypisanie aplikacji korzystających z tych samych </a:t>
            </a:r>
            <a:r>
              <a:rPr lang="pl-PL" smtClean="0"/>
              <a:t>danych do </a:t>
            </a:r>
            <a:r>
              <a:rPr lang="pl-PL" dirty="0" smtClean="0"/>
              <a:t>jednego procesora,</a:t>
            </a:r>
          </a:p>
          <a:p>
            <a:pPr>
              <a:buNone/>
            </a:pPr>
            <a:r>
              <a:rPr lang="pl-PL" dirty="0" smtClean="0"/>
              <a:t>	- umożliwia prostsze </a:t>
            </a:r>
            <a:r>
              <a:rPr lang="pl-PL" dirty="0" err="1" smtClean="0"/>
              <a:t>debugowanie</a:t>
            </a:r>
            <a:r>
              <a:rPr lang="pl-PL" dirty="0" smtClean="0"/>
              <a:t> aplikacji, gdyż wszystkie jej wątki realizowane są przez jeden procesor,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pl-PL" dirty="0" smtClean="0"/>
              <a:t>	- umożliwia prawidłową realizację starszych aplikacji korzystających z prymitywnych mechanizmów synchronizacji dostępu do współdzielonych danych poprzez uruchomienie ich na pojedynczym procesorze.</a:t>
            </a:r>
            <a:endParaRPr lang="en-US" dirty="0" smtClean="0"/>
          </a:p>
          <a:p>
            <a:r>
              <a:rPr lang="pl-PL" dirty="0" smtClean="0"/>
              <a:t>W modelu </a:t>
            </a:r>
            <a:r>
              <a:rPr lang="en-US" dirty="0" smtClean="0"/>
              <a:t>BMP, </a:t>
            </a:r>
            <a:r>
              <a:rPr lang="pl-PL" dirty="0" smtClean="0"/>
              <a:t>aplikacja przypisana do konkretnego procesora nie może korzystać z innych, nawet jeśli są bezczynne. </a:t>
            </a:r>
            <a:r>
              <a:rPr lang="en-US" dirty="0" smtClean="0"/>
              <a:t>Neutrino </a:t>
            </a:r>
            <a:r>
              <a:rPr lang="pl-PL" dirty="0" smtClean="0"/>
              <a:t>umożliwia jednak dynamiczną zmianę przypisanego procesora.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 multiprocessing (BMP</a:t>
            </a:r>
            <a:r>
              <a:rPr lang="pl-PL" b="1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 </a:t>
            </a:r>
            <a:r>
              <a:rPr lang="en-US" dirty="0" smtClean="0"/>
              <a:t>QNX Neutrino </a:t>
            </a:r>
            <a:r>
              <a:rPr lang="pl-PL" dirty="0" smtClean="0"/>
              <a:t>idea trwałego związku wątku z procesorem (lub procesorami) realizowana jej poprzez maskę </a:t>
            </a:r>
            <a:r>
              <a:rPr lang="en-US" i="1" dirty="0" err="1" smtClean="0"/>
              <a:t>runmask</a:t>
            </a:r>
            <a:r>
              <a:rPr lang="en-US" dirty="0" smtClean="0"/>
              <a:t>. </a:t>
            </a:r>
            <a:r>
              <a:rPr lang="pl-PL" dirty="0" smtClean="0"/>
              <a:t>Każdy ustawiony w tej masce bit reprezentuje procesor, na którym może być wykonywany wątek. Domyślnie w masce wszystkie bity są ustawione co umożliwia realizację wątku na dowolnym procesorze.</a:t>
            </a:r>
            <a:r>
              <a:rPr lang="en-US" dirty="0" smtClean="0"/>
              <a:t> </a:t>
            </a:r>
            <a:r>
              <a:rPr lang="pl-PL" dirty="0" smtClean="0"/>
              <a:t>Np. wartość maski </a:t>
            </a:r>
            <a:r>
              <a:rPr lang="en-US" dirty="0" smtClean="0"/>
              <a:t>0x01 </a:t>
            </a:r>
            <a:r>
              <a:rPr lang="pl-PL" dirty="0" smtClean="0"/>
              <a:t>umożliwia wykonywanie wątku tylko na pierwszym procesorze</a:t>
            </a:r>
            <a:r>
              <a:rPr lang="en-US" dirty="0" smtClean="0"/>
              <a:t>. </a:t>
            </a:r>
          </a:p>
          <a:p>
            <a:r>
              <a:rPr lang="pl-PL" dirty="0" smtClean="0"/>
              <a:t>Domyślnie procesy i wątki potomne nie dziedziczą </a:t>
            </a:r>
            <a:r>
              <a:rPr lang="pl-PL" i="1" dirty="0" err="1" smtClean="0"/>
              <a:t>runmask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r>
              <a:rPr lang="pl-PL" dirty="0" smtClean="0"/>
              <a:t>Zalecana jest szczególna ostrożność przy modyfikacji tej maski. Można się nią posłużyć do optymalizacji wydajności całego systemu</a:t>
            </a:r>
            <a:r>
              <a:rPr lang="en-US" dirty="0" smtClean="0"/>
              <a:t>.</a:t>
            </a:r>
            <a:r>
              <a:rPr lang="pl-PL" dirty="0" smtClean="0"/>
              <a:t> Zwykle jednak nie powinno być to konieczne ponieważ, gdyż zawsze proces o niższym priorytecie zostanie natychmiastowo wywłaszczony przez proces o priorytecie wyższym.</a:t>
            </a:r>
            <a:r>
              <a:rPr lang="en-US" dirty="0" smtClean="0"/>
              <a:t> </a:t>
            </a:r>
            <a:r>
              <a:rPr lang="pl-PL" dirty="0" smtClean="0"/>
              <a:t>Stałe przypisanie procesu do konkretnego procesora poprawi prawdopodobnie poprawi jedynie efektywność wykorzystania pamięci </a:t>
            </a:r>
            <a:r>
              <a:rPr lang="pl-PL" dirty="0" err="1" smtClean="0"/>
              <a:t>cache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Wybór między AMP, SMP i BMP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Wybór pomiędzy</a:t>
            </a:r>
            <a:r>
              <a:rPr lang="en-US" dirty="0" smtClean="0"/>
              <a:t> AMP, SMP, </a:t>
            </a:r>
            <a:r>
              <a:rPr lang="pl-PL" dirty="0" smtClean="0"/>
              <a:t>i</a:t>
            </a:r>
            <a:r>
              <a:rPr lang="en-US" dirty="0" smtClean="0"/>
              <a:t> BMP </a:t>
            </a:r>
            <a:r>
              <a:rPr lang="pl-PL" dirty="0" smtClean="0"/>
              <a:t>zależy od rozwiązywanego problemu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AMP </a:t>
            </a:r>
            <a:r>
              <a:rPr lang="pl-PL" dirty="0" smtClean="0"/>
              <a:t>działa dobrze z aplikacjami nie przygotowanymi z myślą o środowiskach przetwarzania równoległego, ale posiada ograniczoną skalowalność.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SMP </a:t>
            </a:r>
            <a:r>
              <a:rPr lang="pl-PL" dirty="0" smtClean="0"/>
              <a:t>oferuje przeźroczyste zarządzanie zasobami, ale aplikacje nie przygotowane z myślą o współbieżności mogą nie działać prawidłowo.</a:t>
            </a:r>
            <a:r>
              <a:rPr lang="en-US" dirty="0" smtClean="0"/>
              <a:t> </a:t>
            </a:r>
          </a:p>
          <a:p>
            <a:r>
              <a:rPr lang="en-US" dirty="0" smtClean="0"/>
              <a:t>BMP </a:t>
            </a:r>
            <a:r>
              <a:rPr lang="pl-PL" dirty="0" smtClean="0"/>
              <a:t>posiada większość zalet</a:t>
            </a:r>
            <a:r>
              <a:rPr lang="en-US" dirty="0" smtClean="0"/>
              <a:t> SMP</a:t>
            </a:r>
            <a:r>
              <a:rPr lang="pl-PL" dirty="0" smtClean="0"/>
              <a:t> dodatkowo gwarantując prawidłową pracę aplikacji jednoprocesorowych.</a:t>
            </a:r>
            <a:endParaRPr lang="en-US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Wybór między AMP, SMP i BMP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2"/>
                <a:gridCol w="1643074"/>
                <a:gridCol w="1357322"/>
                <a:gridCol w="154303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Własność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SMP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BMP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AMP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Jednolite współdzielenie zasobów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Skalowalność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Ograniczona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Aplikacje jednoprocesorowe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 większości przypadków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Współdziałanie różnych systemów operacyjnych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Dedykowane procesory dla zadań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Komunikacja </a:t>
                      </a:r>
                      <a:r>
                        <a:rPr lang="pl-PL" dirty="0" err="1" smtClean="0"/>
                        <a:t>międzyprocesorowa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Szybka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Szybka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Wolna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Synchronizacja wątków pomiędzy procesorami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Zrównoważone obciążenie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Debugowanie</a:t>
                      </a:r>
                      <a:r>
                        <a:rPr lang="pl-PL" dirty="0" smtClean="0"/>
                        <a:t> i optymalizacja systemu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Nie</a:t>
                      </a:r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S</a:t>
            </a:r>
            <a:r>
              <a:rPr lang="pl-PL" b="1" dirty="0" smtClean="0"/>
              <a:t>ystemy o miękkich (łagodnych) ograniczeniach czasowych </a:t>
            </a:r>
            <a:r>
              <a:rPr lang="pl-PL" dirty="0" smtClean="0"/>
              <a:t>(ang. </a:t>
            </a:r>
            <a:r>
              <a:rPr lang="pl-PL" i="1" dirty="0" smtClean="0"/>
              <a:t>soft </a:t>
            </a:r>
            <a:r>
              <a:rPr lang="pl-PL" i="1" dirty="0" err="1" smtClean="0"/>
              <a:t>real-time</a:t>
            </a:r>
            <a:r>
              <a:rPr lang="pl-PL" dirty="0" smtClean="0"/>
              <a:t>) - gdy przekroczenie pewnego czasu powoduje negatywne skutki tym poważniejsze, im bardziej ten czas został przekroczony.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 procesów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en-US" dirty="0" smtClean="0"/>
              <a:t>Neutrino</a:t>
            </a:r>
            <a:r>
              <a:rPr lang="pl-PL" dirty="0" smtClean="0"/>
              <a:t> </a:t>
            </a:r>
            <a:r>
              <a:rPr lang="pl-PL" dirty="0" err="1" smtClean="0"/>
              <a:t>mikrojądro</a:t>
            </a:r>
            <a:r>
              <a:rPr lang="pl-PL" dirty="0" smtClean="0"/>
              <a:t> i menadżer procesów zawarte są w jednym module </a:t>
            </a:r>
            <a:r>
              <a:rPr lang="pl-PL" i="1" dirty="0" err="1" smtClean="0"/>
              <a:t>procnto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pl-PL" dirty="0" smtClean="0"/>
              <a:t>Proces menadżer umożliwia tworzenie wielu procesów, z których każdy może zawierać wiele wątków. Jego podstawowe zadania to:</a:t>
            </a:r>
            <a:endParaRPr lang="en-US" dirty="0" smtClean="0"/>
          </a:p>
          <a:p>
            <a:r>
              <a:rPr lang="pl-PL" dirty="0" smtClean="0"/>
              <a:t>Zarządzanie procesami</a:t>
            </a:r>
            <a:r>
              <a:rPr lang="en-US" dirty="0" smtClean="0"/>
              <a:t> – </a:t>
            </a:r>
            <a:r>
              <a:rPr lang="pl-PL" dirty="0" smtClean="0"/>
              <a:t>tworzenie i usuwanie procesów, zarządzanie atrybutami procesów, takimi jak </a:t>
            </a:r>
            <a:r>
              <a:rPr lang="en-US" i="1" dirty="0" err="1" smtClean="0"/>
              <a:t>uid</a:t>
            </a:r>
            <a:r>
              <a:rPr lang="pl-PL" dirty="0" smtClean="0"/>
              <a:t> i </a:t>
            </a:r>
            <a:r>
              <a:rPr lang="en-US" i="1" dirty="0" err="1" smtClean="0"/>
              <a:t>gi</a:t>
            </a:r>
            <a:r>
              <a:rPr lang="pl-PL" i="1" dirty="0" smtClean="0"/>
              <a:t>d</a:t>
            </a:r>
            <a:r>
              <a:rPr lang="en-US" dirty="0" smtClean="0"/>
              <a:t>. </a:t>
            </a:r>
          </a:p>
          <a:p>
            <a:r>
              <a:rPr lang="pl-PL" dirty="0" smtClean="0"/>
              <a:t>Zarządzanie pamięcią</a:t>
            </a:r>
            <a:r>
              <a:rPr lang="en-US" dirty="0" smtClean="0"/>
              <a:t> – </a:t>
            </a:r>
            <a:r>
              <a:rPr lang="pl-PL" dirty="0" smtClean="0"/>
              <a:t>zarządzanie mechanizmami ochrony pamięci, bibliotekami dzielonymi, mechanizmami pamięci współdzielonej między procesy.</a:t>
            </a:r>
            <a:r>
              <a:rPr lang="en-US" dirty="0" smtClean="0"/>
              <a:t> </a:t>
            </a:r>
          </a:p>
          <a:p>
            <a:r>
              <a:rPr lang="pl-PL" dirty="0" smtClean="0"/>
              <a:t>Zarządzanie ścieżkami</a:t>
            </a:r>
            <a:r>
              <a:rPr lang="en-US" dirty="0" smtClean="0"/>
              <a:t> </a:t>
            </a:r>
            <a:r>
              <a:rPr lang="pl-PL" dirty="0" smtClean="0"/>
              <a:t>dostępu </a:t>
            </a:r>
            <a:r>
              <a:rPr lang="en-US" dirty="0" smtClean="0"/>
              <a:t>– </a:t>
            </a:r>
            <a:r>
              <a:rPr lang="pl-PL" dirty="0" smtClean="0"/>
              <a:t>zarządzanie przestrzenią ścieżek dostępu wykorzystywaną przez menadżera zasobów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 procesów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Procesy użytkownika mają dostęp do funkcji jądra bezpośrednio, bądź poprzez menadżera procesów wysyłając komunikat do </a:t>
            </a:r>
            <a:r>
              <a:rPr lang="pl-PL" i="1" dirty="0" err="1" smtClean="0"/>
              <a:t>procnto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r>
              <a:rPr lang="pl-PL" dirty="0" smtClean="0"/>
              <a:t>Wątki realizowane w ramach </a:t>
            </a:r>
            <a:r>
              <a:rPr lang="pl-PL" i="1" dirty="0" err="1" smtClean="0"/>
              <a:t>procnto</a:t>
            </a:r>
            <a:r>
              <a:rPr lang="pl-PL" dirty="0" smtClean="0"/>
              <a:t> komunikują się z jądrem dokładnie w taki sam sposób jak wątki innych procesów. Fakt, że menadżer procesów i </a:t>
            </a:r>
            <a:r>
              <a:rPr lang="pl-PL" dirty="0" err="1" smtClean="0"/>
              <a:t>mikrojądro</a:t>
            </a:r>
            <a:r>
              <a:rPr lang="pl-PL" dirty="0" smtClean="0"/>
              <a:t> współdzielą przestrzeń adresową nie implikuje żadnego „specjalnego” lub „prywatnego” interfejsu.</a:t>
            </a:r>
            <a:r>
              <a:rPr lang="en-US" dirty="0" smtClean="0"/>
              <a:t> </a:t>
            </a:r>
            <a:r>
              <a:rPr lang="pl-PL" dirty="0" smtClean="0"/>
              <a:t>Wszystkie wątki w systemie współdzielą ten sam spójny interfejs do usług jądra.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Podstawowym obowiązkiem </a:t>
            </a:r>
            <a:r>
              <a:rPr lang="en-US" i="1" dirty="0" err="1" smtClean="0"/>
              <a:t>procnto</a:t>
            </a:r>
            <a:r>
              <a:rPr lang="en-US" dirty="0" smtClean="0"/>
              <a:t> </a:t>
            </a:r>
            <a:r>
              <a:rPr lang="pl-PL" dirty="0" smtClean="0"/>
              <a:t>jest dynamiczne tworzenie nowych procesów</a:t>
            </a:r>
            <a:r>
              <a:rPr lang="en-US" dirty="0" smtClean="0"/>
              <a:t>.</a:t>
            </a:r>
            <a:r>
              <a:rPr lang="pl-PL" dirty="0" smtClean="0"/>
              <a:t> Utworzone procesy korzystają później z innych usług menadżera procesów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dirty="0" err="1" smtClean="0"/>
              <a:t>posix_spawn</a:t>
            </a:r>
            <a:r>
              <a:rPr lang="en-US" b="1" i="1" dirty="0" smtClean="0"/>
              <a:t>()</a:t>
            </a:r>
            <a:endParaRPr lang="en-US" b="1" dirty="0" smtClean="0"/>
          </a:p>
          <a:p>
            <a:r>
              <a:rPr lang="pl-PL" dirty="0" smtClean="0"/>
              <a:t>Tworzy proces potomny poprzez bezpośrednie wskazanie pliku wykonywalnego do załadowania</a:t>
            </a:r>
            <a:r>
              <a:rPr lang="en-US" dirty="0" smtClean="0"/>
              <a:t>.</a:t>
            </a:r>
            <a:r>
              <a:rPr lang="pl-PL" dirty="0" smtClean="0"/>
              <a:t> Zbudowana jest jako wywołanie kolejno </a:t>
            </a:r>
            <a:r>
              <a:rPr lang="pl-PL" i="1" dirty="0" err="1" smtClean="0"/>
              <a:t>fork</a:t>
            </a:r>
            <a:r>
              <a:rPr lang="pl-PL" i="1" dirty="0" smtClean="0"/>
              <a:t>()</a:t>
            </a:r>
            <a:r>
              <a:rPr lang="pl-PL" dirty="0" smtClean="0"/>
              <a:t> i </a:t>
            </a:r>
            <a:r>
              <a:rPr lang="pl-PL" i="1" dirty="0" err="1" smtClean="0"/>
              <a:t>exec</a:t>
            </a:r>
            <a:r>
              <a:rPr lang="pl-PL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Jest jednak efektywniejsza, nie ma bowiem potrzeby duplikowania przestrzeni adresowej, tak jak w przypadku </a:t>
            </a:r>
            <a:r>
              <a:rPr lang="pl-PL" i="1" dirty="0" err="1" smtClean="0"/>
              <a:t>fork</a:t>
            </a:r>
            <a:r>
              <a:rPr lang="pl-PL" i="1" dirty="0" smtClean="0"/>
              <a:t>()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r>
              <a:rPr lang="pl-PL" dirty="0" smtClean="0"/>
              <a:t>Daje dużą elastyczność zmian domyślnie dziedziczonego środowiska pracy procesu. Można zmienić:</a:t>
            </a:r>
          </a:p>
          <a:p>
            <a:pPr lvl="1"/>
            <a:r>
              <a:rPr lang="pl-PL" dirty="0" smtClean="0"/>
              <a:t>deskryptory plików</a:t>
            </a:r>
            <a:endParaRPr lang="en-US" dirty="0" smtClean="0"/>
          </a:p>
          <a:p>
            <a:pPr lvl="1"/>
            <a:r>
              <a:rPr lang="pl-PL" i="1" dirty="0" err="1" smtClean="0"/>
              <a:t>uid</a:t>
            </a:r>
            <a:r>
              <a:rPr lang="pl-PL" dirty="0" smtClean="0"/>
              <a:t> i </a:t>
            </a:r>
            <a:r>
              <a:rPr lang="pl-PL" i="1" dirty="0" smtClean="0"/>
              <a:t>gid</a:t>
            </a:r>
            <a:endParaRPr lang="en-US" i="1" dirty="0" smtClean="0"/>
          </a:p>
          <a:p>
            <a:pPr lvl="1"/>
            <a:r>
              <a:rPr lang="pl-PL" dirty="0" smtClean="0"/>
              <a:t>maskę sygnałów</a:t>
            </a:r>
            <a:endParaRPr lang="en-US" dirty="0" smtClean="0"/>
          </a:p>
          <a:p>
            <a:pPr lvl="1"/>
            <a:r>
              <a:rPr lang="pl-PL" dirty="0" smtClean="0"/>
              <a:t>sygnały ignorowane</a:t>
            </a:r>
            <a:endParaRPr lang="en-US" dirty="0" smtClean="0"/>
          </a:p>
          <a:p>
            <a:pPr lvl="1"/>
            <a:r>
              <a:rPr lang="pl-PL" dirty="0" smtClean="0"/>
              <a:t>parametry </a:t>
            </a:r>
            <a:r>
              <a:rPr lang="pl-PL" dirty="0" err="1" smtClean="0"/>
              <a:t>schedulera</a:t>
            </a:r>
            <a:endParaRPr lang="en-US" dirty="0" smtClean="0"/>
          </a:p>
          <a:p>
            <a:r>
              <a:rPr lang="en-US" i="1" dirty="0" err="1" smtClean="0"/>
              <a:t>posix_spawn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jest zalecanym sposobem tworzenia nowych procesów.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/>
              <a:t>spawn()</a:t>
            </a:r>
            <a:endParaRPr lang="en-US" b="1" dirty="0" smtClean="0"/>
          </a:p>
          <a:p>
            <a:r>
              <a:rPr lang="pl-PL" dirty="0" err="1" smtClean="0"/>
              <a:t>Pdobny</a:t>
            </a:r>
            <a:r>
              <a:rPr lang="pl-PL" dirty="0" smtClean="0"/>
              <a:t> do</a:t>
            </a:r>
            <a:r>
              <a:rPr lang="en-US" dirty="0" smtClean="0"/>
              <a:t> </a:t>
            </a:r>
            <a:r>
              <a:rPr lang="en-US" i="1" dirty="0" err="1" smtClean="0"/>
              <a:t>posix_spawn</a:t>
            </a:r>
            <a:r>
              <a:rPr lang="en-US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Daje kontrolę nad:</a:t>
            </a:r>
            <a:endParaRPr lang="en-US" dirty="0" smtClean="0"/>
          </a:p>
          <a:p>
            <a:pPr lvl="1"/>
            <a:r>
              <a:rPr lang="pl-PL" dirty="0" smtClean="0"/>
              <a:t>deskryptory plików</a:t>
            </a:r>
            <a:endParaRPr lang="en-US" dirty="0" smtClean="0"/>
          </a:p>
          <a:p>
            <a:pPr lvl="1"/>
            <a:r>
              <a:rPr lang="pl-PL" dirty="0" smtClean="0"/>
              <a:t>gid</a:t>
            </a:r>
            <a:endParaRPr lang="en-US" dirty="0" smtClean="0"/>
          </a:p>
          <a:p>
            <a:pPr lvl="1"/>
            <a:r>
              <a:rPr lang="pl-PL" dirty="0" smtClean="0"/>
              <a:t>maska sygnałów</a:t>
            </a:r>
            <a:endParaRPr lang="en-US" dirty="0" smtClean="0"/>
          </a:p>
          <a:p>
            <a:pPr lvl="1"/>
            <a:r>
              <a:rPr lang="pl-PL" dirty="0" smtClean="0"/>
              <a:t>sygnały ignorowane</a:t>
            </a:r>
            <a:endParaRPr lang="en-US" dirty="0" smtClean="0"/>
          </a:p>
          <a:p>
            <a:pPr lvl="1"/>
            <a:r>
              <a:rPr lang="pl-PL" dirty="0" smtClean="0"/>
              <a:t>węzeł , na którym ma być uruchomiony proces</a:t>
            </a:r>
            <a:endParaRPr lang="en-US" dirty="0" smtClean="0"/>
          </a:p>
          <a:p>
            <a:pPr lvl="1"/>
            <a:r>
              <a:rPr lang="pl-PL" dirty="0" smtClean="0"/>
              <a:t>algorytm </a:t>
            </a:r>
            <a:r>
              <a:rPr lang="pl-PL" dirty="0" err="1" smtClean="0"/>
              <a:t>schedulera</a:t>
            </a:r>
            <a:endParaRPr lang="en-US" dirty="0" smtClean="0"/>
          </a:p>
          <a:p>
            <a:pPr lvl="1"/>
            <a:r>
              <a:rPr lang="pl-PL" dirty="0" smtClean="0"/>
              <a:t>parametry </a:t>
            </a:r>
            <a:r>
              <a:rPr lang="pl-PL" dirty="0" err="1" smtClean="0"/>
              <a:t>schedulera</a:t>
            </a:r>
            <a:r>
              <a:rPr lang="en-US" dirty="0" smtClean="0"/>
              <a:t> (</a:t>
            </a:r>
            <a:r>
              <a:rPr lang="pl-PL" dirty="0" smtClean="0"/>
              <a:t>priorytet</a:t>
            </a:r>
            <a:r>
              <a:rPr lang="en-US" dirty="0" smtClean="0"/>
              <a:t>)</a:t>
            </a:r>
          </a:p>
          <a:p>
            <a:pPr lvl="1"/>
            <a:r>
              <a:rPr lang="pl-PL" dirty="0" smtClean="0"/>
              <a:t>maksymalny rozmiar stosu</a:t>
            </a:r>
            <a:endParaRPr lang="en-US" dirty="0" smtClean="0"/>
          </a:p>
          <a:p>
            <a:pPr lvl="1"/>
            <a:r>
              <a:rPr lang="en-US" dirty="0" err="1" smtClean="0"/>
              <a:t>runmask</a:t>
            </a:r>
            <a:r>
              <a:rPr lang="en-US" dirty="0" smtClean="0"/>
              <a:t> (</a:t>
            </a:r>
            <a:r>
              <a:rPr lang="pl-PL" dirty="0" smtClean="0"/>
              <a:t>dla systemów SMP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/>
              <a:t>fork()</a:t>
            </a:r>
            <a:endParaRPr lang="en-US" b="1" dirty="0" smtClean="0"/>
          </a:p>
          <a:p>
            <a:r>
              <a:rPr lang="pl-PL" dirty="0" smtClean="0"/>
              <a:t>Tworzy proces potomny współdzielący kod z procesem macierzystym. Dla procesu potomnego tworzona jest dokładna kopia danych procesu macierzystego.</a:t>
            </a:r>
            <a:r>
              <a:rPr lang="en-US" dirty="0" smtClean="0"/>
              <a:t> </a:t>
            </a:r>
            <a:r>
              <a:rPr lang="pl-PL" dirty="0" smtClean="0"/>
              <a:t>Większa część środowiska procesu macierzystego jest dziedziczona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fork()</a:t>
            </a:r>
            <a:r>
              <a:rPr lang="en-US" dirty="0" smtClean="0"/>
              <a:t> </a:t>
            </a:r>
            <a:r>
              <a:rPr lang="pl-PL" dirty="0" smtClean="0"/>
              <a:t>używane jest zwykle z dwóch powodów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utworzenie nowej instancji aktualnego środowiska</a:t>
            </a:r>
            <a:endParaRPr lang="en-US" dirty="0" smtClean="0"/>
          </a:p>
          <a:p>
            <a:pPr lvl="1"/>
            <a:r>
              <a:rPr lang="pl-PL" dirty="0" smtClean="0"/>
              <a:t>utworzenie nowego procesu realizującego inny program</a:t>
            </a:r>
            <a:endParaRPr lang="en-US" dirty="0" smtClean="0"/>
          </a:p>
          <a:p>
            <a:r>
              <a:rPr lang="pl-PL" dirty="0" smtClean="0"/>
              <a:t>W przypadku tworzenia nowego wątku wspólne dane umieszczane są w specjalnie utworzonym regionie pamięci dzielonej. Lepszym rozwiązaniem jest</a:t>
            </a:r>
            <a:r>
              <a:rPr lang="pl-PL" i="1" dirty="0" smtClean="0"/>
              <a:t> </a:t>
            </a:r>
            <a:r>
              <a:rPr lang="pl-PL" i="1" dirty="0" err="1" smtClean="0"/>
              <a:t>pthread_create</a:t>
            </a:r>
            <a:r>
              <a:rPr lang="pl-PL" i="1" dirty="0" smtClean="0"/>
              <a:t>().</a:t>
            </a:r>
            <a:r>
              <a:rPr lang="en-US" dirty="0" smtClean="0"/>
              <a:t> </a:t>
            </a:r>
          </a:p>
          <a:p>
            <a:r>
              <a:rPr lang="pl-PL" dirty="0" smtClean="0"/>
              <a:t>Lepszym rozwiązaniem jest </a:t>
            </a:r>
            <a:r>
              <a:rPr lang="en-US" i="1" dirty="0" err="1" smtClean="0"/>
              <a:t>posix_spawn</a:t>
            </a:r>
            <a:r>
              <a:rPr lang="en-US" i="1" dirty="0" smtClean="0"/>
              <a:t>()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/>
              <a:t>vfork</a:t>
            </a:r>
            <a:r>
              <a:rPr lang="en-US" b="1" i="1" dirty="0" smtClean="0"/>
              <a:t>()</a:t>
            </a:r>
            <a:endParaRPr lang="en-US" b="1" dirty="0" smtClean="0"/>
          </a:p>
          <a:p>
            <a:r>
              <a:rPr lang="en-US" i="1" dirty="0" err="1" smtClean="0"/>
              <a:t>vfork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różni się od </a:t>
            </a:r>
            <a:r>
              <a:rPr lang="en-US" i="1" dirty="0" smtClean="0"/>
              <a:t>fork()</a:t>
            </a:r>
            <a:r>
              <a:rPr lang="pl-PL" dirty="0" smtClean="0"/>
              <a:t>, że dla procesu potomnego nie jest tworzona kopia danych procesu macierzystego.</a:t>
            </a:r>
          </a:p>
          <a:p>
            <a:r>
              <a:rPr lang="pl-PL" dirty="0" smtClean="0"/>
              <a:t>Po </a:t>
            </a:r>
            <a:r>
              <a:rPr lang="pl-PL" i="1" dirty="0" err="1" smtClean="0"/>
              <a:t>vfork</a:t>
            </a:r>
            <a:r>
              <a:rPr lang="pl-PL" i="1" dirty="0" smtClean="0"/>
              <a:t>()</a:t>
            </a:r>
            <a:r>
              <a:rPr lang="pl-PL" dirty="0" smtClean="0"/>
              <a:t> powinno wystąpić wywołanie </a:t>
            </a:r>
            <a:r>
              <a:rPr lang="pl-PL" i="1" dirty="0" err="1" smtClean="0"/>
              <a:t>exex</a:t>
            </a:r>
            <a:r>
              <a:rPr lang="pl-PL" i="1" dirty="0" smtClean="0"/>
              <a:t>*()</a:t>
            </a:r>
            <a:r>
              <a:rPr lang="pl-PL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exec*()</a:t>
            </a:r>
            <a:endParaRPr lang="en-US" b="1" dirty="0" smtClean="0"/>
          </a:p>
          <a:p>
            <a:r>
              <a:rPr lang="pl-PL" dirty="0" smtClean="0"/>
              <a:t>Rodzina funkcji zastępujących aktualny proces nowym załadowanym z pliku</a:t>
            </a:r>
            <a:r>
              <a:rPr lang="en-US" dirty="0" smtClean="0"/>
              <a:t>.</a:t>
            </a:r>
          </a:p>
          <a:p>
            <a:r>
              <a:rPr lang="pl-PL" dirty="0" smtClean="0"/>
              <a:t>Zwykle wywoływane po </a:t>
            </a:r>
            <a:r>
              <a:rPr lang="en-US" i="1" dirty="0" smtClean="0"/>
              <a:t>fork()</a:t>
            </a:r>
            <a:r>
              <a:rPr lang="en-US" dirty="0" smtClean="0"/>
              <a:t> </a:t>
            </a:r>
            <a:r>
              <a:rPr lang="pl-PL" dirty="0" smtClean="0"/>
              <a:t>lub</a:t>
            </a:r>
            <a:r>
              <a:rPr lang="en-US" dirty="0" smtClean="0"/>
              <a:t> </a:t>
            </a:r>
            <a:r>
              <a:rPr lang="en-US" i="1" dirty="0" err="1" smtClean="0"/>
              <a:t>vfork</a:t>
            </a:r>
            <a:r>
              <a:rPr lang="en-US" i="1" dirty="0" smtClean="0"/>
              <a:t>()</a:t>
            </a:r>
            <a:r>
              <a:rPr lang="pl-PL" i="1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procesami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Ładowanie procesu</a:t>
            </a:r>
          </a:p>
          <a:p>
            <a:r>
              <a:rPr lang="pl-PL" dirty="0" smtClean="0"/>
              <a:t>Procesy ładowane z systemu plików przez </a:t>
            </a:r>
            <a:r>
              <a:rPr lang="en-US" i="1" dirty="0" smtClean="0"/>
              <a:t>exec*()</a:t>
            </a:r>
            <a:r>
              <a:rPr lang="en-US" dirty="0" smtClean="0"/>
              <a:t>, </a:t>
            </a:r>
            <a:r>
              <a:rPr lang="en-US" i="1" dirty="0" err="1" smtClean="0"/>
              <a:t>posix_spawn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lub</a:t>
            </a:r>
            <a:r>
              <a:rPr lang="en-US" dirty="0" smtClean="0"/>
              <a:t> </a:t>
            </a:r>
            <a:r>
              <a:rPr lang="en-US" i="1" dirty="0" smtClean="0"/>
              <a:t>spawn()</a:t>
            </a:r>
            <a:r>
              <a:rPr lang="en-US" dirty="0" smtClean="0"/>
              <a:t> </a:t>
            </a:r>
            <a:r>
              <a:rPr lang="pl-PL" dirty="0" smtClean="0"/>
              <a:t>są w formacie </a:t>
            </a:r>
            <a:r>
              <a:rPr lang="en-US" dirty="0" smtClean="0"/>
              <a:t>ELF. </a:t>
            </a:r>
            <a:r>
              <a:rPr lang="pl-PL" dirty="0" smtClean="0"/>
              <a:t>Jeżeli system plików jest na urządzeniu blokowym, to zarówno kod jak i dane ładowane są do RAM.</a:t>
            </a:r>
            <a:endParaRPr lang="en-US" dirty="0" smtClean="0"/>
          </a:p>
          <a:p>
            <a:r>
              <a:rPr lang="pl-PL" dirty="0" smtClean="0"/>
              <a:t>Jeżeli system plików jest mapowany na pamięć</a:t>
            </a:r>
            <a:r>
              <a:rPr lang="en-US" dirty="0" smtClean="0"/>
              <a:t> (</a:t>
            </a:r>
            <a:r>
              <a:rPr lang="pl-PL" dirty="0" err="1" smtClean="0"/>
              <a:t>np</a:t>
            </a:r>
            <a:r>
              <a:rPr lang="en-US" dirty="0" smtClean="0"/>
              <a:t>. ROM/flash image), </a:t>
            </a:r>
            <a:r>
              <a:rPr lang="pl-PL" dirty="0" smtClean="0"/>
              <a:t>kod nie będzie ładowany do RAM, ale będzie wykonywany z miejsca w którym się znajduje</a:t>
            </a:r>
            <a:r>
              <a:rPr lang="en-US" dirty="0" smtClean="0"/>
              <a:t>. </a:t>
            </a:r>
            <a:r>
              <a:rPr lang="pl-PL" dirty="0" smtClean="0"/>
              <a:t>W obu przypadkach, jeżeli proces jest ładowany więcej niż raz, jego kod jest współdzielony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 wielu systemach czasu rzeczywistego nie implementuje się mechanizmów pamięci chronionej podając jako powód wydajność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Podstawową zaletą dodania ochrony pamięci do systemów wbudowanych jest zwiększenie ich niezawodności</a:t>
            </a:r>
            <a:r>
              <a:rPr lang="en-US" dirty="0" smtClean="0"/>
              <a:t>. </a:t>
            </a:r>
          </a:p>
          <a:p>
            <a:r>
              <a:rPr lang="pl-PL" dirty="0" smtClean="0"/>
              <a:t>Jeżeli wykonywany proces próbuje uzyskać dostęp do pamięci, która nie była zadeklarowana i zaalokowana dokładnie dla takiego typu dostępu, wtedy jednostka MMU powiadamia system operacyjny, który może zakończyć wątek.</a:t>
            </a:r>
            <a:r>
              <a:rPr lang="en-US" dirty="0" smtClean="0"/>
              <a:t> </a:t>
            </a:r>
          </a:p>
          <a:p>
            <a:r>
              <a:rPr lang="pl-PL" dirty="0" smtClean="0"/>
              <a:t>Chroni to wzajemnie przestrzenie adresowe, zapobiegając wątkom zawierającym błędy przed dokonywanie zmian w przestrzeni adresowej innego procesu lub nawet systemu operacyjnego. Daje także programistom możliwość analizy </a:t>
            </a:r>
            <a:r>
              <a:rPr lang="pl-PL" i="1" dirty="0" smtClean="0"/>
              <a:t>post </a:t>
            </a:r>
            <a:r>
              <a:rPr lang="pl-PL" i="1" dirty="0" err="1" smtClean="0"/>
              <a:t>mortem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pic>
        <p:nvPicPr>
          <p:cNvPr id="4" name="Symbol zastępczy zawartości 3" descr="RTOS_sof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950" y="2410619"/>
            <a:ext cx="4610100" cy="290512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343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Memory Management Units (MMUs)</a:t>
            </a:r>
          </a:p>
          <a:p>
            <a:r>
              <a:rPr lang="pl-PL" dirty="0" smtClean="0"/>
              <a:t>Typowa </a:t>
            </a:r>
            <a:r>
              <a:rPr lang="en-US" dirty="0" smtClean="0"/>
              <a:t>MMU </a:t>
            </a:r>
            <a:r>
              <a:rPr lang="pl-PL" dirty="0" smtClean="0"/>
              <a:t>dzieli pamięć fizyczną na strony o wielkości 4kB</a:t>
            </a:r>
            <a:r>
              <a:rPr lang="en-US" dirty="0" smtClean="0"/>
              <a:t>. </a:t>
            </a:r>
            <a:r>
              <a:rPr lang="pl-PL" dirty="0" smtClean="0"/>
              <a:t>Procesor</a:t>
            </a:r>
            <a:r>
              <a:rPr lang="en-US" dirty="0" smtClean="0"/>
              <a:t> </a:t>
            </a:r>
            <a:r>
              <a:rPr lang="pl-PL" dirty="0" smtClean="0"/>
              <a:t>wykorzystuje zbiór tabel przechowywanych w pamięci systemowej, które definiują mapowanie adresu wirtualnego na adres fizyczny</a:t>
            </a:r>
            <a:r>
              <a:rPr lang="en-US" dirty="0" smtClean="0"/>
              <a:t>. </a:t>
            </a:r>
          </a:p>
          <a:p>
            <a:r>
              <a:rPr lang="pl-PL" dirty="0" smtClean="0"/>
              <a:t>Kiedy jest realizowany wątek</a:t>
            </a:r>
            <a:r>
              <a:rPr lang="en-US" dirty="0" smtClean="0"/>
              <a:t>, </a:t>
            </a:r>
            <a:r>
              <a:rPr lang="pl-PL" dirty="0" smtClean="0"/>
              <a:t>tablice stron zarządzane przez system operacyjny określają w jaki sposób adresy używane przez wątek są mapowane na pamięć fizyczną.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3" y="2031760"/>
            <a:ext cx="5405461" cy="3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Dla dużej przestrzeni adresowej z dużą ilością procesów i wątków ilość wpisów do tablicy stron opisujących wszystkie mapowania może być znacząco większa niż możliwości procesora do przechowania jej</a:t>
            </a:r>
            <a:r>
              <a:rPr lang="en-US" dirty="0" smtClean="0"/>
              <a:t>. </a:t>
            </a:r>
            <a:r>
              <a:rPr lang="pl-PL" dirty="0" smtClean="0"/>
              <a:t>Dla zwiększenia wydajności procesor „</a:t>
            </a:r>
            <a:r>
              <a:rPr lang="pl-PL" dirty="0" err="1" smtClean="0"/>
              <a:t>cachuje</a:t>
            </a:r>
            <a:r>
              <a:rPr lang="pl-PL" dirty="0" smtClean="0"/>
              <a:t>” najczęściej używane fragmenty zewnętrznych tablic stron w </a:t>
            </a:r>
            <a:r>
              <a:rPr lang="en-US" dirty="0" smtClean="0"/>
              <a:t>TLB (translation look-aside buffer).</a:t>
            </a:r>
          </a:p>
          <a:p>
            <a:r>
              <a:rPr lang="pl-PL" dirty="0" smtClean="0"/>
              <a:t>Obsługa wpisów nie znajdujących się w TLB jest podstawowym czynnikiem mającym negatywny wpływ na wydajność</a:t>
            </a:r>
            <a:r>
              <a:rPr lang="en-US" dirty="0" smtClean="0"/>
              <a:t>. </a:t>
            </a:r>
            <a:r>
              <a:rPr lang="pl-PL" dirty="0" smtClean="0"/>
              <a:t>QNX używa różnorodnych technik zarządzana tablicami które mają ten efekt minimalizować.</a:t>
            </a:r>
            <a:endParaRPr lang="en-US" dirty="0" smtClean="0"/>
          </a:p>
          <a:p>
            <a:r>
              <a:rPr lang="pl-PL" dirty="0" smtClean="0"/>
              <a:t>Z tablicami powiązane są bity definiujące atrybuty każdej ze stron pamięci.</a:t>
            </a:r>
            <a:r>
              <a:rPr lang="en-US" dirty="0" smtClean="0"/>
              <a:t> </a:t>
            </a:r>
            <a:r>
              <a:rPr lang="pl-PL" dirty="0" smtClean="0"/>
              <a:t>Strony mogą być oznaczane jako: </a:t>
            </a:r>
            <a:r>
              <a:rPr lang="en-US" dirty="0" smtClean="0"/>
              <a:t>read-only, read-write, </a:t>
            </a:r>
            <a:r>
              <a:rPr lang="pl-PL" dirty="0" err="1" smtClean="0"/>
              <a:t>itd</a:t>
            </a:r>
            <a:r>
              <a:rPr lang="en-US" dirty="0" smtClean="0"/>
              <a:t>. </a:t>
            </a:r>
            <a:r>
              <a:rPr lang="pl-PL" dirty="0" smtClean="0"/>
              <a:t>Zazwyczaj strony zawierające kod oznaczone są jako </a:t>
            </a:r>
            <a:r>
              <a:rPr lang="pl-PL" dirty="0" err="1" smtClean="0"/>
              <a:t>read-only</a:t>
            </a:r>
            <a:r>
              <a:rPr lang="pl-PL" dirty="0" smtClean="0"/>
              <a:t>, a zawierające dane i stos jako </a:t>
            </a:r>
            <a:r>
              <a:rPr lang="pl-PL" dirty="0" err="1" smtClean="0"/>
              <a:t>read-write</a:t>
            </a:r>
            <a:r>
              <a:rPr lang="pl-PL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Kiedy system dokonuje przełączenia kontekstu konfiguruje MMU, aby korzystało z innego zestawu tablic stron</a:t>
            </a:r>
            <a:r>
              <a:rPr lang="en-US" dirty="0" smtClean="0"/>
              <a:t>. </a:t>
            </a:r>
            <a:r>
              <a:rPr lang="pl-PL" dirty="0" smtClean="0"/>
              <a:t>Jeżeli przełączane są wątki z tego samego procesu, żadne zmiany konfiguracji MMU nie są potrzebne.</a:t>
            </a:r>
            <a:r>
              <a:rPr lang="en-US" dirty="0" smtClean="0"/>
              <a:t> </a:t>
            </a:r>
          </a:p>
          <a:p>
            <a:r>
              <a:rPr lang="pl-PL" dirty="0" smtClean="0"/>
              <a:t>Kiedy nowy wątek zaczyna być wykonywane, wszystkie generowane przez niego adresy są mapowane na pamięć fizyczną poprzez przypisane tablice stron</a:t>
            </a:r>
            <a:r>
              <a:rPr lang="en-US" dirty="0" smtClean="0"/>
              <a:t>. </a:t>
            </a:r>
            <a:r>
              <a:rPr lang="pl-PL" dirty="0" smtClean="0"/>
              <a:t>Jeżeli wątek próbuje użyć adresu nie </a:t>
            </a:r>
            <a:r>
              <a:rPr lang="pl-PL" dirty="0" err="1" smtClean="0"/>
              <a:t>zamapowanego</a:t>
            </a:r>
            <a:r>
              <a:rPr lang="pl-PL" dirty="0" smtClean="0"/>
              <a:t> lub użyć adres </a:t>
            </a:r>
            <a:r>
              <a:rPr lang="pl-PL" dirty="0" err="1" smtClean="0"/>
              <a:t>zamapowany</a:t>
            </a:r>
            <a:r>
              <a:rPr lang="pl-PL" dirty="0" smtClean="0"/>
              <a:t> w sposób sprzeczny z atrybutami CPU otrzymuje wyjątek, implementowany zwykle jako specjalny rodzaj przerwania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Poprzez analizę wartości wskaźnika instrukcji umieszczonego przez przerwanie na stosie, system może określić adres instrukcji, która spowodowała błąd dostępu i podjąć odpowiednie działanie.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Ochrona pamięci czasu wykonywania</a:t>
            </a:r>
            <a:endParaRPr lang="en-US" b="1" dirty="0" smtClean="0"/>
          </a:p>
          <a:p>
            <a:r>
              <a:rPr lang="pl-PL" dirty="0" smtClean="0"/>
              <a:t>Ochrona pamięci daje wysoką niezawodność systemów wbudowanych pracujących bez nadzoru</a:t>
            </a:r>
            <a:r>
              <a:rPr lang="en-US" dirty="0" smtClean="0"/>
              <a:t>. </a:t>
            </a:r>
            <a:r>
              <a:rPr lang="pl-PL" dirty="0" smtClean="0"/>
              <a:t>Zwykle takie systemy mają wbudowany mechanizm „</a:t>
            </a:r>
            <a:r>
              <a:rPr lang="pl-PL" dirty="0" err="1" smtClean="0"/>
              <a:t>watchdog</a:t>
            </a:r>
            <a:r>
              <a:rPr lang="pl-PL" dirty="0" smtClean="0"/>
              <a:t>”, mający na celu kontrolę poprawności działania systemu.</a:t>
            </a:r>
            <a:endParaRPr lang="en-US" dirty="0" smtClean="0"/>
          </a:p>
          <a:p>
            <a:r>
              <a:rPr lang="pl-PL" dirty="0" smtClean="0"/>
              <a:t>Sprzętowe </a:t>
            </a:r>
            <a:r>
              <a:rPr lang="pl-PL" dirty="0" err="1" smtClean="0"/>
              <a:t>timery</a:t>
            </a:r>
            <a:r>
              <a:rPr lang="pl-PL" dirty="0" smtClean="0"/>
              <a:t> „</a:t>
            </a:r>
            <a:r>
              <a:rPr lang="en-US" dirty="0" smtClean="0"/>
              <a:t>watchdog</a:t>
            </a:r>
            <a:r>
              <a:rPr lang="pl-PL" dirty="0" smtClean="0"/>
              <a:t>” implementowane są zwykle jako monostabilne </a:t>
            </a:r>
            <a:r>
              <a:rPr lang="pl-PL" dirty="0" err="1" smtClean="0"/>
              <a:t>timery</a:t>
            </a:r>
            <a:r>
              <a:rPr lang="pl-PL" dirty="0" smtClean="0"/>
              <a:t> podłączone do linii RESET procesora.</a:t>
            </a:r>
            <a:r>
              <a:rPr lang="en-US" dirty="0" smtClean="0"/>
              <a:t> </a:t>
            </a:r>
            <a:r>
              <a:rPr lang="pl-PL" dirty="0" smtClean="0"/>
              <a:t>Jeżeli oprogramowanie systemu nie resetuje </a:t>
            </a:r>
            <a:r>
              <a:rPr lang="pl-PL" dirty="0" err="1" smtClean="0"/>
              <a:t>timera</a:t>
            </a:r>
            <a:r>
              <a:rPr lang="pl-PL" dirty="0" smtClean="0"/>
              <a:t> regularnie, to po określonym czasie </a:t>
            </a:r>
            <a:r>
              <a:rPr lang="pl-PL" dirty="0" err="1" smtClean="0"/>
              <a:t>timer</a:t>
            </a:r>
            <a:r>
              <a:rPr lang="pl-PL" dirty="0" smtClean="0"/>
              <a:t> wymusza reset procesora.</a:t>
            </a:r>
            <a:r>
              <a:rPr lang="en-US" dirty="0" smtClean="0"/>
              <a:t> </a:t>
            </a:r>
            <a:r>
              <a:rPr lang="pl-PL" dirty="0" smtClean="0"/>
              <a:t>Zwykle, pewien element oprogramowania sprawdza regularnie integralność systemu i zeruje zegar „</a:t>
            </a:r>
            <a:r>
              <a:rPr lang="pl-PL" dirty="0" err="1" smtClean="0"/>
              <a:t>watchdoga</a:t>
            </a:r>
            <a:r>
              <a:rPr lang="pl-PL" dirty="0" smtClean="0"/>
              <a:t>”.</a:t>
            </a:r>
            <a:r>
              <a:rPr lang="en-US" dirty="0" smtClean="0"/>
              <a:t> </a:t>
            </a:r>
          </a:p>
          <a:p>
            <a:r>
              <a:rPr lang="pl-PL" dirty="0" smtClean="0"/>
              <a:t>Takie rozwiązanie umożliwia wyjście z sytuacji awaryjnej, ale powoduje restart całego systemu i może owocować znaczącym </a:t>
            </a:r>
            <a:r>
              <a:rPr lang="en-US" dirty="0" smtClean="0"/>
              <a:t>"downtime</a:t>
            </a:r>
            <a:r>
              <a:rPr lang="pl-PL" dirty="0" smtClean="0"/>
              <a:t>m</a:t>
            </a:r>
            <a:r>
              <a:rPr lang="en-US" dirty="0" smtClean="0"/>
              <a:t>" </a:t>
            </a:r>
            <a:r>
              <a:rPr lang="pl-PL" dirty="0" smtClean="0"/>
              <a:t>podczas restartu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Software watchdog</a:t>
            </a:r>
          </a:p>
          <a:p>
            <a:r>
              <a:rPr lang="pl-PL" dirty="0" smtClean="0"/>
              <a:t>Kiedy w systemie z ochroną pamięci wystąpi błąd oprogramowania generujący przerwanie, system może je przechwycić i kierować do wątku użytkownika</a:t>
            </a:r>
            <a:r>
              <a:rPr lang="en-US" dirty="0" smtClean="0"/>
              <a:t>. </a:t>
            </a:r>
            <a:r>
              <a:rPr lang="pl-PL" dirty="0" smtClean="0"/>
              <a:t>Wątek może podjąć decyzję o najodpowiedniejszym sposobie wyjścia z sytuacji awaryjnej, zamiast wymuszać sprzętowy reset</a:t>
            </a:r>
            <a:r>
              <a:rPr lang="en-US" dirty="0" smtClean="0"/>
              <a:t>. </a:t>
            </a:r>
            <a:r>
              <a:rPr lang="pl-PL" dirty="0" smtClean="0"/>
              <a:t>„Software</a:t>
            </a:r>
            <a:r>
              <a:rPr lang="en-US" dirty="0" smtClean="0"/>
              <a:t> watchdog</a:t>
            </a:r>
            <a:r>
              <a:rPr lang="pl-PL" dirty="0" smtClean="0"/>
              <a:t>”</a:t>
            </a:r>
            <a:r>
              <a:rPr lang="en-US" dirty="0" smtClean="0"/>
              <a:t> </a:t>
            </a:r>
            <a:r>
              <a:rPr lang="pl-PL" dirty="0" smtClean="0"/>
              <a:t>może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Zakończyć proces, który spowodował błąd i następnie uruchomić go ponownie, bez restartowania całego systemu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Zakończyć proces i wszelkie procesy z nim związane, przełączyć hardware w stan „awaryjny” i dopiero ponownie uruchomić zamknięte procesy.</a:t>
            </a:r>
            <a:r>
              <a:rPr lang="en-US" dirty="0" smtClean="0"/>
              <a:t> </a:t>
            </a:r>
          </a:p>
          <a:p>
            <a:pPr lvl="1"/>
            <a:r>
              <a:rPr lang="pl-PL" dirty="0" smtClean="0"/>
              <a:t>Jeżeli błąd jest krytyczny przeprowadzić kontrolowany restart lub zamknięcie systemu i zgłosić alarm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Podstawową zaletą takiego rozwiązania jest programowalna kontrola nad systemem wbudowanym, nawet jeśli różne procesy i wątki generują błędy z różnych powodów</a:t>
            </a:r>
            <a:r>
              <a:rPr lang="en-US" dirty="0" smtClean="0"/>
              <a:t>. </a:t>
            </a:r>
            <a:r>
              <a:rPr lang="pl-PL" dirty="0" smtClean="0"/>
              <a:t>Sprzętowy „</a:t>
            </a:r>
            <a:r>
              <a:rPr lang="en-US" dirty="0" smtClean="0"/>
              <a:t>watchdog</a:t>
            </a:r>
            <a:r>
              <a:rPr lang="pl-PL" dirty="0" smtClean="0"/>
              <a:t>” jest nadal niezbędny aby umożliwić restart systemu w przypadku błędów sprzętowych, jednak uzyskuje się dużo lepszą kontrolę nad błędami oprogramowania.</a:t>
            </a:r>
            <a:endParaRPr lang="en-US" dirty="0" smtClean="0"/>
          </a:p>
          <a:p>
            <a:r>
              <a:rPr lang="pl-PL" dirty="0" smtClean="0"/>
              <a:t>System może gromadzić informacje o naturze błędów softwarowych</a:t>
            </a:r>
            <a:r>
              <a:rPr lang="en-US" dirty="0" smtClean="0"/>
              <a:t>. </a:t>
            </a:r>
            <a:r>
              <a:rPr lang="pl-PL" dirty="0" smtClean="0"/>
              <a:t>Jeżeli system wbudowany ma dostęp do jakiejkolwiek pamięci masowej, programowy „</a:t>
            </a:r>
            <a:r>
              <a:rPr lang="pl-PL" dirty="0" err="1" smtClean="0"/>
              <a:t>watchdog</a:t>
            </a:r>
            <a:r>
              <a:rPr lang="pl-PL" dirty="0" smtClean="0"/>
              <a:t>” może generować sekwencje chronologicznie uporządkowanych plików zrzutu. Pliki te mogą później służyć do diagnostyki systemu</a:t>
            </a:r>
            <a:r>
              <a:rPr lang="en-US" dirty="0" smtClean="0"/>
              <a:t>. </a:t>
            </a:r>
          </a:p>
          <a:p>
            <a:r>
              <a:rPr lang="pl-PL" dirty="0" smtClean="0"/>
              <a:t>Rozwiązanie „częściowych restartów” jest bardzo często stosowane w systemach wbudowanych. Operator nie zauważa podczas nich żadnych przerw w pracy systemu, ani nie jest nawet o nich informowany.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Model pełnej ochrony</a:t>
            </a:r>
            <a:endParaRPr lang="en-US" b="1" dirty="0" smtClean="0"/>
          </a:p>
          <a:p>
            <a:r>
              <a:rPr lang="pl-PL" dirty="0" smtClean="0"/>
              <a:t>Model pełnej ochrony w QNX przepisuje obraz jądra do nowej wirtualnej przestrzeni adresowej,</a:t>
            </a:r>
            <a:r>
              <a:rPr lang="en-US" dirty="0" smtClean="0"/>
              <a:t> </a:t>
            </a:r>
            <a:r>
              <a:rPr lang="pl-PL" dirty="0" smtClean="0"/>
              <a:t>włącza MMU i inicjalizuje wstępnie mapowanie w </a:t>
            </a:r>
            <a:r>
              <a:rPr lang="pl-PL" dirty="0" smtClean="0"/>
              <a:t>tablicach </a:t>
            </a:r>
            <a:r>
              <a:rPr lang="pl-PL" dirty="0" smtClean="0"/>
              <a:t>stron</a:t>
            </a:r>
            <a:r>
              <a:rPr lang="en-US" dirty="0" smtClean="0"/>
              <a:t>. </a:t>
            </a:r>
            <a:r>
              <a:rPr lang="pl-PL" dirty="0" smtClean="0"/>
              <a:t>Pozwala to na uruchomienie </a:t>
            </a:r>
            <a:r>
              <a:rPr lang="pl-PL" i="1" dirty="0" err="1" smtClean="0"/>
              <a:t>procnto</a:t>
            </a:r>
            <a:r>
              <a:rPr lang="pl-PL" dirty="0" smtClean="0"/>
              <a:t> w prawidłowym środowisku z włączoną ochroną pamięci. W dalszej kolejności kontrolę nad tym środowiskiem przejmuje menadżer procesów.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Prywatna pamięć wirtualna</a:t>
            </a:r>
            <a:endParaRPr lang="en-US" b="1" dirty="0" smtClean="0"/>
          </a:p>
          <a:p>
            <a:r>
              <a:rPr lang="pl-PL" dirty="0" smtClean="0"/>
              <a:t>W modelu z pełna ochroną, każdy proces otrzymuje własna pamięć wirtualną</a:t>
            </a:r>
            <a:r>
              <a:rPr lang="en-US" dirty="0" smtClean="0"/>
              <a:t>, </a:t>
            </a:r>
            <a:r>
              <a:rPr lang="pl-PL" dirty="0" smtClean="0"/>
              <a:t>która osiąga 2 lub 3,5GB</a:t>
            </a:r>
            <a:r>
              <a:rPr lang="en-US" dirty="0" smtClean="0"/>
              <a:t> (</a:t>
            </a:r>
            <a:r>
              <a:rPr lang="pl-PL" dirty="0" smtClean="0"/>
              <a:t>zależnie od</a:t>
            </a:r>
            <a:r>
              <a:rPr lang="en-US" dirty="0" smtClean="0"/>
              <a:t> CPU). </a:t>
            </a:r>
            <a:r>
              <a:rPr lang="pl-PL" dirty="0" smtClean="0"/>
              <a:t>Jest to uzyskiwane z wykorzystaniem MMU</a:t>
            </a:r>
            <a:r>
              <a:rPr lang="en-US" dirty="0" smtClean="0"/>
              <a:t>. </a:t>
            </a:r>
            <a:r>
              <a:rPr lang="pl-PL" dirty="0" smtClean="0"/>
              <a:t>Koszt przełączania procesów i przesyłania komunikatów zwiększa się wraz ze wzrostem złożoności adresowania pomiędzy dwiema całkowicie prywatnymi przestrzeniami adresowymi. Koszt pamięciowy dla każdego procesu może wzrosnąć o 4 lub 8kB dla każdej tablicy stron procesu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241568" cy="23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>Systemy czasu rzeczywistego - wprowadzenie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W systemie czasu rzeczywistego przekształcanie danych przesyłanych do lub z zewnętrznego środowiska zachodzi w deterministycznie określonym czasie. Stosuje się pojęcie </a:t>
            </a:r>
            <a:r>
              <a:rPr lang="pl-PL" b="1" dirty="0" smtClean="0"/>
              <a:t>terminu</a:t>
            </a:r>
            <a:r>
              <a:rPr lang="pl-PL" dirty="0" smtClean="0"/>
              <a:t> (ang. </a:t>
            </a:r>
            <a:r>
              <a:rPr lang="pl-PL" i="1" dirty="0" err="1" smtClean="0"/>
              <a:t>deadline</a:t>
            </a:r>
            <a:r>
              <a:rPr lang="pl-PL" dirty="0" smtClean="0"/>
              <a:t>), oznaczające najdłuższy dopuszczalny czas reakcji systemu na wystąpienie zdarzenia.</a:t>
            </a:r>
          </a:p>
          <a:p>
            <a:pPr algn="just"/>
            <a:r>
              <a:rPr lang="pl-PL" dirty="0" smtClean="0"/>
              <a:t>System czasu rzeczywistego nie musi być szybki - istotne jest jedynie, aby jego działania spełniały narzucone ograniczenia czasowe.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Zarządzanie pamięcią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/>
              <a:t>Rozmiar strony</a:t>
            </a:r>
            <a:endParaRPr lang="en-US" b="1" dirty="0" smtClean="0"/>
          </a:p>
          <a:p>
            <a:r>
              <a:rPr lang="pl-PL" dirty="0" smtClean="0"/>
              <a:t>Menadżer pamięci wirtualnej może wykorzystywać różne rozmiary stron, jeżeli procesor posiada ich obsługę i jeżeli może to przynieść korzyści</a:t>
            </a:r>
            <a:r>
              <a:rPr lang="en-US" dirty="0" smtClean="0"/>
              <a:t>. </a:t>
            </a:r>
            <a:r>
              <a:rPr lang="pl-PL" dirty="0" smtClean="0"/>
              <a:t>Może to podnieć wydajność ponieważ:</a:t>
            </a:r>
            <a:endParaRPr lang="en-US" dirty="0" smtClean="0"/>
          </a:p>
          <a:p>
            <a:pPr lvl="1"/>
            <a:r>
              <a:rPr lang="pl-PL" dirty="0" smtClean="0"/>
              <a:t>Rozmiar strony może zostać zwiększony powyżej 4kB, w konsekwencji system korzysta z mniejszej ilości TLB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Mniejsza ilość nie trafionych odwołań do</a:t>
            </a:r>
            <a:r>
              <a:rPr lang="en-US" dirty="0" smtClean="0"/>
              <a:t>TLB.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390050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Zasoby </a:t>
            </a:r>
            <a:r>
              <a:rPr lang="en-US" dirty="0" smtClean="0"/>
              <a:t>I/O </a:t>
            </a:r>
            <a:r>
              <a:rPr lang="pl-PL" dirty="0" smtClean="0"/>
              <a:t>nie są wbudowane w jądro, a dostępne jako procesy menadżerów zasobów, które mogą być uruchamiane dynamicznie.</a:t>
            </a:r>
            <a:r>
              <a:rPr lang="en-US" dirty="0" smtClean="0"/>
              <a:t> </a:t>
            </a:r>
            <a:r>
              <a:rPr lang="en-US" i="1" dirty="0" err="1" smtClean="0"/>
              <a:t>procnto</a:t>
            </a:r>
            <a:r>
              <a:rPr lang="en-US" i="1" dirty="0" smtClean="0"/>
              <a:t> </a:t>
            </a:r>
            <a:r>
              <a:rPr lang="pl-PL" dirty="0" smtClean="0"/>
              <a:t>pozwala menadżerom zasobów, poprzez standardowe API, przejąć część przestrzeni ścieżek dostępu</a:t>
            </a:r>
            <a:r>
              <a:rPr lang="en-US" dirty="0" smtClean="0"/>
              <a:t>, </a:t>
            </a:r>
            <a:r>
              <a:rPr lang="pl-PL" dirty="0" smtClean="0"/>
              <a:t>którą mogą zarządzać</a:t>
            </a:r>
            <a:r>
              <a:rPr lang="en-US" dirty="0" smtClean="0"/>
              <a:t>. </a:t>
            </a:r>
            <a:r>
              <a:rPr lang="pl-PL" dirty="0" smtClean="0"/>
              <a:t>Przypisana ścieżka dostępu nazywana jest prefiksem, gdyż poprzedza wszystkie ścieżki leżące poniżej niej,</a:t>
            </a:r>
            <a:r>
              <a:rPr lang="en-US" dirty="0" smtClean="0"/>
              <a:t> </a:t>
            </a:r>
            <a:r>
              <a:rPr lang="pl-PL" dirty="0" smtClean="0"/>
              <a:t>prefiksy mogą zostać uporządkowane w hierarchii nazywanej drzewem prefiksów. Zarządzanie drzewem prefiksów należy do obowiązków </a:t>
            </a:r>
            <a:r>
              <a:rPr lang="pl-PL" i="1" dirty="0" err="1" smtClean="0"/>
              <a:t>procnto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pl-PL" dirty="0" smtClean="0"/>
              <a:t>Przypisana ścieżka nazywana jest także miejscem zamontowania (ang. </a:t>
            </a:r>
            <a:r>
              <a:rPr lang="pl-PL" i="1" dirty="0" err="1" smtClean="0"/>
              <a:t>mountpoint</a:t>
            </a:r>
            <a:r>
              <a:rPr lang="pl-PL" dirty="0" smtClean="0"/>
              <a:t>)</a:t>
            </a:r>
            <a:r>
              <a:rPr lang="en-US" dirty="0" smtClean="0"/>
              <a:t>.</a:t>
            </a:r>
          </a:p>
          <a:p>
            <a:r>
              <a:rPr lang="pl-PL" dirty="0" smtClean="0"/>
              <a:t>Takie podejście do zarządzania przestrzenią ścieżek dostępu pozwala na zachowanie semantyki POSIX, a jednocześnie czyni ją opcjonalną dla małych systemów wbudowanych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85804" y="307786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668656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Prefiks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Korzeń systemu plików.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/proc/</a:t>
                      </a:r>
                      <a:r>
                        <a:rPr lang="pl-PL" dirty="0" err="1" smtClean="0"/>
                        <a:t>boot</a:t>
                      </a:r>
                      <a:r>
                        <a:rPr lang="pl-PL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of the files from the boot image presented as a flat </a:t>
                      </a:r>
                      <a:r>
                        <a:rPr lang="en-US" dirty="0" err="1" smtClean="0"/>
                        <a:t>filesystem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/proc/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Uruchomione procesy, każdy reprezentowany przez własny </a:t>
                      </a:r>
                      <a:r>
                        <a:rPr lang="en-US" dirty="0" smtClean="0"/>
                        <a:t>PID</a:t>
                      </a:r>
                      <a:r>
                        <a:rPr lang="pl-PL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Urządzenie, które zawsze</a:t>
                      </a:r>
                      <a:r>
                        <a:rPr lang="pl-PL" baseline="0" dirty="0" smtClean="0"/>
                        <a:t> zwraca zero</a:t>
                      </a:r>
                      <a:r>
                        <a:rPr lang="en-US" dirty="0" smtClean="0"/>
                        <a:t>. </a:t>
                      </a:r>
                      <a:r>
                        <a:rPr lang="pl-PL" dirty="0" smtClean="0"/>
                        <a:t>Wykorzystywane przez </a:t>
                      </a:r>
                      <a:r>
                        <a:rPr lang="pl-PL" i="1" dirty="0" err="1" smtClean="0"/>
                        <a:t>mmap</a:t>
                      </a:r>
                      <a:r>
                        <a:rPr lang="pl-PL" i="1" dirty="0" smtClean="0"/>
                        <a:t>()</a:t>
                      </a:r>
                      <a:r>
                        <a:rPr lang="pl-PL" i="0" dirty="0" smtClean="0"/>
                        <a:t> do alokowania stron wypełnionych zerami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Urządzenie</a:t>
                      </a:r>
                      <a:r>
                        <a:rPr lang="pl-PL" baseline="0" dirty="0" smtClean="0"/>
                        <a:t> reprezentujące całą pamięć fizyczną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1600201"/>
            <a:ext cx="8229600" cy="111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pl-PL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uruchomieniu </a:t>
            </a:r>
            <a:r>
              <a:rPr kumimoji="0" lang="pl-PL" sz="32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procnto</a:t>
            </a:r>
            <a:r>
              <a:rPr kumimoji="0" lang="pl-PL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inicjalizuje przestrzeń ścieżek dostępu następującymi prefiksami: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Kiedy proces otwiera plik, zgodna z POSIC funkcja </a:t>
            </a:r>
            <a:r>
              <a:rPr lang="pl-PL" i="1" dirty="0" err="1" smtClean="0"/>
              <a:t>open</a:t>
            </a:r>
            <a:r>
              <a:rPr lang="pl-PL" i="1" dirty="0" smtClean="0"/>
              <a:t>()</a:t>
            </a:r>
            <a:r>
              <a:rPr lang="pl-PL" dirty="0" smtClean="0"/>
              <a:t> w pierwszej kolejności wysyła ścieżkę do </a:t>
            </a:r>
            <a:r>
              <a:rPr lang="en-US" i="1" dirty="0" err="1" smtClean="0"/>
              <a:t>procnto</a:t>
            </a:r>
            <a:r>
              <a:rPr lang="pl-PL" dirty="0" smtClean="0"/>
              <a:t> gdzie porównywana jest z drzewem prefiksów w celu określenia, do którego menadżera zasobów powinien zostać wysłany komunikat</a:t>
            </a:r>
            <a:r>
              <a:rPr lang="en-US" dirty="0" smtClean="0"/>
              <a:t>. </a:t>
            </a:r>
          </a:p>
          <a:p>
            <a:r>
              <a:rPr lang="pl-PL" dirty="0" smtClean="0"/>
              <a:t>Drzewo prefiksów może zawierać identyczne lub częściowo nakładające się regiony – wiele serwerów może zarejestrować ten sam prefiks</a:t>
            </a:r>
            <a:r>
              <a:rPr lang="en-US" dirty="0" smtClean="0"/>
              <a:t>. </a:t>
            </a:r>
            <a:r>
              <a:rPr lang="pl-PL" dirty="0" smtClean="0"/>
              <a:t>Jeżeli regiony nakładają się, odpowiedzi z menadżera ścieżek są uporządkowane zgodnie z długością prefiksów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789246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/>
                <a:gridCol w="6115064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Dyskowy system plików QNX 4 (fs-qnx4.so)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Menadżer urządzenia szeregowego (</a:t>
                      </a:r>
                      <a:r>
                        <a:rPr lang="pl-PL" dirty="0" err="1" smtClean="0"/>
                        <a:t>devc-ser</a:t>
                      </a:r>
                      <a:r>
                        <a:rPr lang="pl-PL" dirty="0" smtClean="0"/>
                        <a:t>*)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Menadżer urządzenia szeregowego (</a:t>
                      </a:r>
                      <a:r>
                        <a:rPr lang="pl-PL" dirty="0" err="1" smtClean="0"/>
                        <a:t>devc-ser</a:t>
                      </a:r>
                      <a:r>
                        <a:rPr lang="pl-PL" dirty="0" smtClean="0"/>
                        <a:t>*)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/hd0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Wolumin dysku </a:t>
                      </a:r>
                      <a:r>
                        <a:rPr lang="pl-PL" i="1" dirty="0" err="1" smtClean="0"/>
                        <a:t>raw</a:t>
                      </a:r>
                      <a:r>
                        <a:rPr lang="pl-PL" dirty="0" smtClean="0"/>
                        <a:t> (</a:t>
                      </a:r>
                      <a:r>
                        <a:rPr lang="pl-PL" dirty="0" err="1" smtClean="0"/>
                        <a:t>devb-eide</a:t>
                      </a:r>
                      <a:r>
                        <a:rPr lang="pl-PL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/>
                <a:gridCol w="330042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Ścieżka dostępu: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Prefiks: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Odpowiedź</a:t>
                      </a:r>
                      <a:r>
                        <a:rPr lang="pl-PL" baseline="0" dirty="0" smtClean="0"/>
                        <a:t> do</a:t>
                      </a:r>
                      <a:r>
                        <a:rPr lang="pl-PL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devc-ser</a:t>
                      </a:r>
                      <a:r>
                        <a:rPr lang="pl-PL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devc-ser</a:t>
                      </a:r>
                      <a:r>
                        <a:rPr lang="pl-PL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fs-qnx4.so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/hd0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/hd0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devb-eide.so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usr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jhsmith</a:t>
                      </a:r>
                      <a:r>
                        <a:rPr lang="pl-PL" dirty="0" smtClean="0"/>
                        <a:t>/test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fs-qnx4.so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Nazwa pliku jest lokalizowana zgodnie z porządkiem podłączania urządzeń w tym samym punkcie</a:t>
            </a:r>
            <a:r>
              <a:rPr lang="en-US" dirty="0" smtClean="0"/>
              <a:t> (</a:t>
            </a:r>
            <a:r>
              <a:rPr lang="pl-PL" dirty="0" smtClean="0"/>
              <a:t>nowe urządzenia umieszczane są przed wcześniejszymi</a:t>
            </a:r>
            <a:r>
              <a:rPr lang="en-US" dirty="0" smtClean="0"/>
              <a:t>).</a:t>
            </a:r>
            <a:endParaRPr lang="pl-PL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Przykład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Serwer</a:t>
            </a:r>
            <a:r>
              <a:rPr lang="en-US" dirty="0" smtClean="0"/>
              <a:t> A</a:t>
            </a:r>
            <a:r>
              <a:rPr lang="pl-PL" dirty="0" smtClean="0"/>
              <a:t>: system plików QNX 4</a:t>
            </a:r>
            <a:r>
              <a:rPr lang="en-US" dirty="0" smtClean="0"/>
              <a:t>. </a:t>
            </a:r>
            <a:r>
              <a:rPr lang="pl-PL" dirty="0" smtClean="0"/>
              <a:t>Podłączony do</a:t>
            </a:r>
            <a:r>
              <a:rPr lang="en-US" dirty="0" smtClean="0"/>
              <a:t> /. </a:t>
            </a:r>
            <a:r>
              <a:rPr lang="pl-PL" dirty="0" smtClean="0"/>
              <a:t>Zawiera pliki:</a:t>
            </a:r>
            <a:r>
              <a:rPr lang="en-US" dirty="0" smtClean="0"/>
              <a:t> bin/true </a:t>
            </a:r>
            <a:r>
              <a:rPr lang="pl-PL" dirty="0" smtClean="0"/>
              <a:t>i</a:t>
            </a:r>
            <a:r>
              <a:rPr lang="en-US" dirty="0" smtClean="0"/>
              <a:t> bin/false.</a:t>
            </a:r>
            <a:endParaRPr lang="pl-PL" dirty="0" smtClean="0"/>
          </a:p>
          <a:p>
            <a:pPr lvl="1"/>
            <a:r>
              <a:rPr lang="pl-PL" dirty="0" smtClean="0"/>
              <a:t>Serwer</a:t>
            </a:r>
            <a:r>
              <a:rPr lang="en-US" dirty="0" smtClean="0"/>
              <a:t> B</a:t>
            </a:r>
            <a:r>
              <a:rPr lang="pl-PL" dirty="0" smtClean="0"/>
              <a:t>:</a:t>
            </a:r>
            <a:r>
              <a:rPr lang="en-US" dirty="0" smtClean="0"/>
              <a:t> </a:t>
            </a:r>
            <a:r>
              <a:rPr lang="pl-PL" dirty="0" smtClean="0"/>
              <a:t>system plików </a:t>
            </a:r>
            <a:r>
              <a:rPr lang="en-US" dirty="0" smtClean="0"/>
              <a:t>flash. </a:t>
            </a:r>
            <a:r>
              <a:rPr lang="pl-PL" dirty="0" smtClean="0"/>
              <a:t>Podłączony do</a:t>
            </a:r>
            <a:r>
              <a:rPr lang="en-US" dirty="0" smtClean="0"/>
              <a:t> /bin. </a:t>
            </a:r>
            <a:r>
              <a:rPr lang="pl-PL" dirty="0" smtClean="0"/>
              <a:t>Zawiera pliki</a:t>
            </a:r>
            <a:r>
              <a:rPr lang="en-US" dirty="0" smtClean="0"/>
              <a:t> </a:t>
            </a:r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pl-PL" dirty="0" smtClean="0"/>
              <a:t>i</a:t>
            </a:r>
            <a:r>
              <a:rPr lang="en-US" dirty="0" smtClean="0"/>
              <a:t> echo.</a:t>
            </a:r>
            <a:endParaRPr lang="pl-PL" dirty="0" smtClean="0"/>
          </a:p>
          <a:p>
            <a:pPr lvl="1"/>
            <a:r>
              <a:rPr lang="pl-PL" dirty="0" smtClean="0"/>
              <a:t>Serwer</a:t>
            </a:r>
            <a:r>
              <a:rPr lang="en-US" dirty="0" smtClean="0"/>
              <a:t> C</a:t>
            </a:r>
            <a:r>
              <a:rPr lang="pl-PL" dirty="0" smtClean="0"/>
              <a:t>:</a:t>
            </a:r>
            <a:r>
              <a:rPr lang="en-US" dirty="0" smtClean="0"/>
              <a:t> </a:t>
            </a:r>
            <a:r>
              <a:rPr lang="pl-PL" dirty="0" smtClean="0"/>
              <a:t>urządzenie generujące liczby. Miejsce podłączenia: </a:t>
            </a:r>
            <a:r>
              <a:rPr lang="en-US" dirty="0" smtClean="0"/>
              <a:t>/dev/random.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37426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Mountpoint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Serwer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Serwer</a:t>
                      </a:r>
                      <a:r>
                        <a:rPr lang="en-US" dirty="0" smtClean="0"/>
                        <a:t> A (</a:t>
                      </a:r>
                      <a:r>
                        <a:rPr lang="pl-PL" dirty="0" smtClean="0"/>
                        <a:t>system plików QNX 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Serwer B (system plików </a:t>
                      </a:r>
                      <a:r>
                        <a:rPr lang="pl-PL" dirty="0" err="1" smtClean="0"/>
                        <a:t>flash</a:t>
                      </a:r>
                      <a:r>
                        <a:rPr lang="pl-PL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dev</a:t>
                      </a:r>
                      <a:r>
                        <a:rPr lang="pl-PL" dirty="0" smtClean="0"/>
                        <a:t>/random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Serwer C (urządzenie)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Klient chce wysłać komunikat do serwera C: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;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fd</a:t>
            </a:r>
            <a:r>
              <a:rPr lang="en-US" dirty="0" smtClean="0"/>
              <a:t> = open("/dev/random", ...);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read(</a:t>
            </a:r>
            <a:r>
              <a:rPr lang="en-US" dirty="0" err="1" smtClean="0"/>
              <a:t>fd</a:t>
            </a:r>
            <a:r>
              <a:rPr lang="en-US" dirty="0" smtClean="0"/>
              <a:t>, ...);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close(</a:t>
            </a:r>
            <a:r>
              <a:rPr lang="en-US" dirty="0" err="1" smtClean="0"/>
              <a:t>fd</a:t>
            </a:r>
            <a:r>
              <a:rPr lang="en-US" dirty="0" smtClean="0"/>
              <a:t>);</a:t>
            </a:r>
            <a:endParaRPr lang="pl-PL" dirty="0" smtClean="0"/>
          </a:p>
          <a:p>
            <a:r>
              <a:rPr lang="pl-PL" dirty="0" smtClean="0"/>
              <a:t>Biblioteka języka C zapyta menadżera procesów o serwer, który może potencjalnie zarządzać ścieżką </a:t>
            </a:r>
            <a:r>
              <a:rPr lang="en-US" dirty="0" smtClean="0"/>
              <a:t>/dev/random. </a:t>
            </a:r>
            <a:r>
              <a:rPr lang="pl-PL" dirty="0" smtClean="0"/>
              <a:t>Proces menadżer zwróci listę serwerów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Serwer</a:t>
            </a:r>
            <a:r>
              <a:rPr lang="en-US" dirty="0" smtClean="0"/>
              <a:t> C (</a:t>
            </a:r>
            <a:r>
              <a:rPr lang="pl-PL" dirty="0" smtClean="0"/>
              <a:t>najbardziej prawdopodobny, najlepsze dopasowanie ścieżki</a:t>
            </a:r>
            <a:r>
              <a:rPr lang="en-US" dirty="0" smtClean="0"/>
              <a:t>)</a:t>
            </a:r>
          </a:p>
          <a:p>
            <a:pPr lvl="1"/>
            <a:r>
              <a:rPr lang="pl-PL" dirty="0" smtClean="0"/>
              <a:t>Serwer</a:t>
            </a:r>
            <a:r>
              <a:rPr lang="en-US" dirty="0" smtClean="0"/>
              <a:t> A (</a:t>
            </a:r>
            <a:r>
              <a:rPr lang="pl-PL" dirty="0" smtClean="0"/>
              <a:t>najmniej prawdopodobny</a:t>
            </a:r>
            <a:r>
              <a:rPr lang="en-US" dirty="0" smtClean="0"/>
              <a:t>)</a:t>
            </a:r>
          </a:p>
          <a:p>
            <a:r>
              <a:rPr lang="pl-PL" dirty="0" smtClean="0"/>
              <a:t>Biblioteka wyśle do każdego z tych serwerów komunikat </a:t>
            </a:r>
            <a:r>
              <a:rPr lang="pl-PL" i="1" dirty="0" err="1" smtClean="0"/>
              <a:t>open</a:t>
            </a:r>
            <a:r>
              <a:rPr lang="pl-PL" dirty="0" smtClean="0"/>
              <a:t> zawierający część ścieżki do weryfikacji:</a:t>
            </a:r>
            <a:endParaRPr lang="en-US" dirty="0" smtClean="0"/>
          </a:p>
          <a:p>
            <a:pPr lvl="1"/>
            <a:r>
              <a:rPr lang="pl-PL" dirty="0" smtClean="0"/>
              <a:t>Serwer</a:t>
            </a:r>
            <a:r>
              <a:rPr lang="en-US" dirty="0" smtClean="0"/>
              <a:t> C </a:t>
            </a:r>
            <a:r>
              <a:rPr lang="pl-PL" dirty="0" smtClean="0"/>
              <a:t>otrzyma ścieżkę pustą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Serwer </a:t>
            </a:r>
            <a:r>
              <a:rPr lang="en-US" dirty="0" smtClean="0"/>
              <a:t>A </a:t>
            </a:r>
            <a:r>
              <a:rPr lang="pl-PL" dirty="0" smtClean="0"/>
              <a:t>otrzyma </a:t>
            </a:r>
            <a:r>
              <a:rPr lang="en-US" dirty="0" smtClean="0"/>
              <a:t>dev/random.</a:t>
            </a:r>
          </a:p>
          <a:p>
            <a:r>
              <a:rPr lang="pl-PL" dirty="0" smtClean="0"/>
              <a:t>Jak tylko jeden z serwerów odpowie pozytywnie, biblioteka zaprzestaje odpytywać pozostałe serwery.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Często pod pojęciem "system czasu rzeczywistego" rozumie się systemy zbudowane z wykorzystaniem komputera, pracującego pod kontrolą </a:t>
            </a:r>
            <a:r>
              <a:rPr lang="pl-PL" b="1" dirty="0" smtClean="0"/>
              <a:t>systemu operacyjnego czasu rzeczywistego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 skład takiego systemu włącza się także jego niezbędne otoczenie, takie jak deterministyczne sieci transmisyjne, układy wejściowe i wyjściowe oraz urządzenia kontrolowane przez komputer.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Serwer A i serwer B: identyczne jak w poprzednim przykładzie</a:t>
            </a:r>
            <a:r>
              <a:rPr lang="en-US" dirty="0" smtClean="0"/>
              <a:t>.</a:t>
            </a:r>
            <a:r>
              <a:rPr lang="pl-PL" dirty="0" smtClean="0"/>
              <a:t> Oba serwery mają katalog </a:t>
            </a:r>
            <a:r>
              <a:rPr lang="pl-PL" i="1" dirty="0" err="1" smtClean="0"/>
              <a:t>bin</a:t>
            </a:r>
            <a:r>
              <a:rPr lang="pl-PL" dirty="0" smtClean="0"/>
              <a:t> ale z inną zawartością. Z powodu unifikacji punktów montowania otrzymamy: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/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Server A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/bin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Servers A and B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/bin/echo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Server B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/bin/false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Server A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/bin/</a:t>
            </a:r>
            <a:r>
              <a:rPr lang="en-US" dirty="0" err="1" smtClean="0"/>
              <a:t>ls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Server B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/bin/true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Server A</a:t>
            </a:r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Przy zapytaniu o ścieżkę </a:t>
            </a:r>
            <a:r>
              <a:rPr lang="en-US" dirty="0" smtClean="0"/>
              <a:t>/bin </a:t>
            </a:r>
            <a:r>
              <a:rPr lang="pl-PL" dirty="0" smtClean="0"/>
              <a:t>odpytywane są wszystkie serwery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DIR *</a:t>
            </a:r>
            <a:r>
              <a:rPr lang="en-US" dirty="0" err="1" smtClean="0"/>
              <a:t>dirp</a:t>
            </a:r>
            <a:r>
              <a:rPr lang="en-US" dirty="0" smtClean="0"/>
              <a:t>;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dirp</a:t>
            </a:r>
            <a:r>
              <a:rPr lang="en-US" dirty="0" smtClean="0"/>
              <a:t> = </a:t>
            </a:r>
            <a:r>
              <a:rPr lang="en-US" dirty="0" err="1" smtClean="0"/>
              <a:t>opendir</a:t>
            </a:r>
            <a:r>
              <a:rPr lang="en-US" dirty="0" smtClean="0"/>
              <a:t>("/bin", ...);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closedir</a:t>
            </a:r>
            <a:r>
              <a:rPr lang="en-US" dirty="0" smtClean="0"/>
              <a:t>(</a:t>
            </a:r>
            <a:r>
              <a:rPr lang="en-US" dirty="0" err="1" smtClean="0"/>
              <a:t>dirp</a:t>
            </a:r>
            <a:r>
              <a:rPr lang="en-US" dirty="0" smtClean="0"/>
              <a:t>);</a:t>
            </a:r>
          </a:p>
          <a:p>
            <a:r>
              <a:rPr lang="pl-PL" dirty="0" smtClean="0"/>
              <a:t>Serwer</a:t>
            </a:r>
            <a:r>
              <a:rPr lang="en-US" dirty="0" smtClean="0"/>
              <a:t> B </a:t>
            </a:r>
            <a:r>
              <a:rPr lang="pl-PL" dirty="0" smtClean="0"/>
              <a:t>otrzymuje ścieżkę pustą</a:t>
            </a:r>
            <a:r>
              <a:rPr lang="en-US" dirty="0" smtClean="0"/>
              <a:t>. </a:t>
            </a:r>
          </a:p>
          <a:p>
            <a:r>
              <a:rPr lang="pl-PL" dirty="0" smtClean="0"/>
              <a:t>Serwer </a:t>
            </a:r>
            <a:r>
              <a:rPr lang="en-US" dirty="0" smtClean="0"/>
              <a:t>A </a:t>
            </a:r>
            <a:r>
              <a:rPr lang="pl-PL" dirty="0" smtClean="0"/>
              <a:t>otrzymuje ścieżkę </a:t>
            </a:r>
            <a:r>
              <a:rPr lang="en-US" dirty="0" smtClean="0"/>
              <a:t>bin.</a:t>
            </a:r>
          </a:p>
          <a:p>
            <a:r>
              <a:rPr lang="pl-PL" dirty="0" smtClean="0"/>
              <a:t>Wynikiem jest kolekcja deskryptorów do serwerów odpowiedzialnych za ścieżkę </a:t>
            </a:r>
            <a:r>
              <a:rPr lang="en-US" dirty="0" smtClean="0"/>
              <a:t>/bin.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Prefiksy symboliczne</a:t>
            </a:r>
            <a:endParaRPr lang="en-US" b="1" dirty="0" smtClean="0"/>
          </a:p>
          <a:p>
            <a:r>
              <a:rPr lang="pl-PL" dirty="0" smtClean="0"/>
              <a:t>Prefiksy symboliczne to proste łańcuchy znakowe zastępujące prefiksy</a:t>
            </a:r>
            <a:r>
              <a:rPr lang="en-US" dirty="0" smtClean="0"/>
              <a:t>. </a:t>
            </a:r>
          </a:p>
          <a:p>
            <a:r>
              <a:rPr lang="pl-PL" dirty="0" smtClean="0"/>
              <a:t>Można je tworzyć za pomocą komendy </a:t>
            </a:r>
            <a:r>
              <a:rPr lang="pl-PL" i="1" dirty="0" err="1" smtClean="0"/>
              <a:t>ln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/>
        </p:nvGraphicFramePr>
        <p:xfrm>
          <a:off x="457200" y="4316744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Komenda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ln</a:t>
                      </a:r>
                      <a:r>
                        <a:rPr lang="pl-PL" dirty="0" smtClean="0"/>
                        <a:t> -s </a:t>
                      </a:r>
                      <a:r>
                        <a:rPr lang="pl-PL" i="1" dirty="0" err="1" smtClean="0"/>
                        <a:t>existing_file</a:t>
                      </a:r>
                      <a:r>
                        <a:rPr lang="pl-PL" dirty="0" smtClean="0"/>
                        <a:t> </a:t>
                      </a:r>
                      <a:r>
                        <a:rPr lang="pl-PL" i="1" dirty="0" err="1" smtClean="0"/>
                        <a:t>symbolic_link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Prefiks symboliczny w systemie</a:t>
                      </a:r>
                      <a:r>
                        <a:rPr lang="pl-PL" baseline="0" dirty="0" smtClean="0"/>
                        <a:t> plików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ln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-P</a:t>
                      </a:r>
                      <a:r>
                        <a:rPr lang="pl-PL" dirty="0" smtClean="0"/>
                        <a:t>s </a:t>
                      </a:r>
                      <a:r>
                        <a:rPr lang="pl-PL" i="1" dirty="0" err="1" smtClean="0"/>
                        <a:t>existing_file</a:t>
                      </a:r>
                      <a:r>
                        <a:rPr lang="pl-PL" dirty="0" smtClean="0"/>
                        <a:t> </a:t>
                      </a:r>
                      <a:r>
                        <a:rPr lang="pl-PL" i="1" dirty="0" err="1" smtClean="0"/>
                        <a:t>symbolic_link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Prefiks symboliczny w drzewie prefiksów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Prefiksy symboliczne w drzewie prefiksów są nadrzędne wobec tych w systemie plików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Przykładowo w systemie bez lokalnego systemu plików chcemy mieć dostęp do systemu plików na innej końcówce w sieci, jako do katalogu </a:t>
            </a:r>
            <a:r>
              <a:rPr lang="en-US" dirty="0" smtClean="0"/>
              <a:t>/bin: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ln</a:t>
            </a:r>
            <a:r>
              <a:rPr lang="en-US" dirty="0" smtClean="0"/>
              <a:t> -Ps /net/neutron/bin /bin</a:t>
            </a:r>
            <a:endParaRPr lang="pl-PL" dirty="0" smtClean="0"/>
          </a:p>
          <a:p>
            <a:r>
              <a:rPr lang="en-US" dirty="0" smtClean="0"/>
              <a:t>/bin </a:t>
            </a:r>
            <a:r>
              <a:rPr lang="pl-PL" dirty="0" smtClean="0"/>
              <a:t>zostanie </a:t>
            </a:r>
            <a:r>
              <a:rPr lang="pl-PL" dirty="0" err="1" smtClean="0"/>
              <a:t>zamapowane</a:t>
            </a:r>
            <a:r>
              <a:rPr lang="pl-PL" dirty="0" smtClean="0"/>
              <a:t> na</a:t>
            </a:r>
            <a:r>
              <a:rPr lang="en-US" dirty="0" smtClean="0"/>
              <a:t> /net/neutron/bin. </a:t>
            </a:r>
            <a:r>
              <a:rPr lang="pl-PL" dirty="0" smtClean="0"/>
              <a:t>Na przykład </a:t>
            </a:r>
            <a:r>
              <a:rPr lang="en-US" dirty="0" smtClean="0"/>
              <a:t>/bin/</a:t>
            </a:r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pl-PL" dirty="0" smtClean="0"/>
              <a:t>będzie zastępowane przez</a:t>
            </a:r>
            <a:r>
              <a:rPr lang="en-US" dirty="0" smtClean="0"/>
              <a:t>:</a:t>
            </a:r>
            <a:r>
              <a:rPr lang="pl-PL" dirty="0" smtClean="0"/>
              <a:t> </a:t>
            </a:r>
            <a:r>
              <a:rPr lang="en-US" dirty="0" smtClean="0"/>
              <a:t>/net/neutron/bin/</a:t>
            </a:r>
            <a:r>
              <a:rPr lang="en-US" dirty="0" err="1" smtClean="0"/>
              <a:t>ls</a:t>
            </a:r>
            <a:r>
              <a:rPr lang="en-US" dirty="0" smtClean="0"/>
              <a:t> 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pl-PL" dirty="0" smtClean="0"/>
              <a:t>Nowa ścieżka dostępu znów zostanie skierowana do drzewa prefiksów, ale tym razem z prefiksem</a:t>
            </a:r>
            <a:r>
              <a:rPr lang="en-US" dirty="0" smtClean="0"/>
              <a:t>/net, </a:t>
            </a:r>
            <a:r>
              <a:rPr lang="pl-PL" dirty="0" smtClean="0"/>
              <a:t>który wskazuje na</a:t>
            </a:r>
            <a:r>
              <a:rPr lang="en-US" dirty="0" smtClean="0"/>
              <a:t> </a:t>
            </a:r>
            <a:r>
              <a:rPr lang="en-US" dirty="0" err="1" smtClean="0"/>
              <a:t>lsm-qnet</a:t>
            </a:r>
            <a:r>
              <a:rPr lang="en-US" dirty="0" smtClean="0"/>
              <a:t>. </a:t>
            </a:r>
            <a:r>
              <a:rPr lang="pl-PL" dirty="0" smtClean="0"/>
              <a:t>Menadżer zasobów</a:t>
            </a:r>
            <a:r>
              <a:rPr lang="en-US" dirty="0" smtClean="0"/>
              <a:t> </a:t>
            </a:r>
            <a:r>
              <a:rPr lang="en-US" dirty="0" err="1" smtClean="0"/>
              <a:t>lsm-qnet</a:t>
            </a:r>
            <a:r>
              <a:rPr lang="en-US" dirty="0" smtClean="0"/>
              <a:t> </a:t>
            </a:r>
            <a:r>
              <a:rPr lang="pl-PL" dirty="0" smtClean="0"/>
              <a:t>odszuka komponent</a:t>
            </a:r>
            <a:r>
              <a:rPr lang="en-US" dirty="0" smtClean="0"/>
              <a:t> neutron</a:t>
            </a:r>
            <a:r>
              <a:rPr lang="pl-PL" dirty="0" smtClean="0"/>
              <a:t> i skieruje do niego żądanie</a:t>
            </a:r>
            <a:r>
              <a:rPr lang="en-US" dirty="0" smtClean="0"/>
              <a:t>. </a:t>
            </a:r>
            <a:r>
              <a:rPr lang="pl-PL" dirty="0" smtClean="0"/>
              <a:t>W węźle </a:t>
            </a:r>
            <a:r>
              <a:rPr lang="en-US" dirty="0" smtClean="0"/>
              <a:t>neutron, </a:t>
            </a:r>
            <a:r>
              <a:rPr lang="pl-PL" dirty="0" smtClean="0"/>
              <a:t>reszta ścieżki dostępu zostanie zdekodowana zgodnie z lokalnym drzewem prefiksów</a:t>
            </a:r>
            <a:r>
              <a:rPr lang="en-US" dirty="0" smtClean="0"/>
              <a:t>. </a:t>
            </a:r>
            <a:r>
              <a:rPr lang="pl-PL" dirty="0" smtClean="0"/>
              <a:t>W efekcie żądanie </a:t>
            </a:r>
            <a:r>
              <a:rPr lang="pl-PL" i="1" dirty="0" err="1" smtClean="0"/>
              <a:t>open</a:t>
            </a:r>
            <a:r>
              <a:rPr lang="pl-PL" i="1" dirty="0" smtClean="0"/>
              <a:t>()</a:t>
            </a:r>
            <a:r>
              <a:rPr lang="pl-PL" dirty="0" smtClean="0"/>
              <a:t> zostanie skierowane do menadżera systemu plików w węźle neutron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87" y="3190891"/>
            <a:ext cx="1876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600201"/>
            <a:ext cx="8229600" cy="1042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Drzewo bezdyskowej stacji roboczej może wyglądać następująco: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Względne ścieżki dostępu</a:t>
            </a:r>
            <a:endParaRPr lang="en-US" b="1" dirty="0" smtClean="0"/>
          </a:p>
          <a:p>
            <a:r>
              <a:rPr lang="pl-PL" dirty="0" smtClean="0"/>
              <a:t>System operacyjny przechowuje informację o aktualnym katalogu roboczym w postaci łańcucha znakowego.</a:t>
            </a:r>
          </a:p>
          <a:p>
            <a:r>
              <a:rPr lang="pl-PL" dirty="0" smtClean="0"/>
              <a:t>Względne ścieżki dostępu zawsze są w pierwszej kolejności konwertowane do pełnych poprzez dodanie na ich początku aktualnego katalogu roboczego.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Deskryptorów plików</a:t>
            </a:r>
            <a:endParaRPr lang="en-US" b="1" dirty="0" smtClean="0"/>
          </a:p>
          <a:p>
            <a:r>
              <a:rPr lang="pl-PL" dirty="0" smtClean="0"/>
              <a:t>Kiedy zasób </a:t>
            </a:r>
            <a:r>
              <a:rPr lang="en-US" dirty="0" smtClean="0"/>
              <a:t>I/O </a:t>
            </a:r>
            <a:r>
              <a:rPr lang="pl-PL" dirty="0" smtClean="0"/>
              <a:t>zostanie otwarty, </a:t>
            </a:r>
            <a:r>
              <a:rPr lang="en-US" i="1" dirty="0" smtClean="0"/>
              <a:t>open()</a:t>
            </a:r>
            <a:r>
              <a:rPr lang="en-US" dirty="0" smtClean="0"/>
              <a:t> </a:t>
            </a:r>
            <a:r>
              <a:rPr lang="pl-PL" dirty="0" smtClean="0"/>
              <a:t>zwraca liczbę całkowitą będącą deskryptorem pliku (ang. </a:t>
            </a:r>
            <a:r>
              <a:rPr lang="en-US" i="1" dirty="0" smtClean="0"/>
              <a:t>file descriptor</a:t>
            </a:r>
            <a:r>
              <a:rPr lang="en-US" dirty="0" smtClean="0"/>
              <a:t> (FD)</a:t>
            </a:r>
            <a:r>
              <a:rPr lang="pl-PL" dirty="0" smtClean="0"/>
              <a:t>)</a:t>
            </a:r>
            <a:r>
              <a:rPr lang="en-US" dirty="0" smtClean="0"/>
              <a:t>, </a:t>
            </a:r>
            <a:r>
              <a:rPr lang="pl-PL" dirty="0" smtClean="0"/>
              <a:t>wykorzystywaną we wszystkich kolejnych zapytaniach do menadżera zasobów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Przestrzeń deskryptorów plików jest lokalna dla każdego procesu</a:t>
            </a:r>
            <a:r>
              <a:rPr lang="en-US" dirty="0" smtClean="0"/>
              <a:t>. </a:t>
            </a:r>
            <a:r>
              <a:rPr lang="pl-PL" dirty="0" smtClean="0"/>
              <a:t>Menadżer zasobów wykorzystuje kombinacje</a:t>
            </a:r>
            <a:r>
              <a:rPr lang="en-US" dirty="0" smtClean="0"/>
              <a:t> SCOID (server connection ID) </a:t>
            </a:r>
            <a:r>
              <a:rPr lang="pl-PL" dirty="0" smtClean="0"/>
              <a:t>i</a:t>
            </a:r>
            <a:r>
              <a:rPr lang="en-US" dirty="0" smtClean="0"/>
              <a:t> FD (file descriptor/connection ID) </a:t>
            </a:r>
            <a:r>
              <a:rPr lang="pl-PL" dirty="0" smtClean="0"/>
              <a:t>w celu identyfikacji struktury kontrolnej powiązanej z wcześniejszym wywołaniem </a:t>
            </a:r>
            <a:r>
              <a:rPr lang="en-US" i="1" dirty="0" smtClean="0"/>
              <a:t>open()</a:t>
            </a:r>
            <a:r>
              <a:rPr lang="en-US" dirty="0" smtClean="0"/>
              <a:t>. </a:t>
            </a:r>
            <a:r>
              <a:rPr lang="pl-PL" dirty="0" smtClean="0"/>
              <a:t>Struktura ta nazywana jest </a:t>
            </a:r>
            <a:r>
              <a:rPr lang="en-US" i="1" dirty="0" smtClean="0"/>
              <a:t>open control block</a:t>
            </a:r>
            <a:r>
              <a:rPr lang="en-US" dirty="0" smtClean="0"/>
              <a:t> (OCB) </a:t>
            </a:r>
            <a:r>
              <a:rPr lang="pl-PL" dirty="0" smtClean="0"/>
              <a:t>i wypełniana jest przez menadżera zasobów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05072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Open control blocks</a:t>
            </a:r>
          </a:p>
          <a:p>
            <a:r>
              <a:rPr lang="en-US" dirty="0" smtClean="0"/>
              <a:t>OCB</a:t>
            </a:r>
            <a:r>
              <a:rPr lang="pl-PL" dirty="0" smtClean="0"/>
              <a:t> zawierają informację o otwartym urządzeniu</a:t>
            </a:r>
            <a:r>
              <a:rPr lang="en-US" dirty="0" smtClean="0"/>
              <a:t>. </a:t>
            </a:r>
            <a:r>
              <a:rPr lang="pl-PL" dirty="0" smtClean="0"/>
              <a:t>Np. system plików przechowuje w nim aktualną wartość punktu dostępu do pliku</a:t>
            </a:r>
            <a:r>
              <a:rPr lang="en-US" dirty="0" smtClean="0"/>
              <a:t>. </a:t>
            </a:r>
            <a:r>
              <a:rPr lang="pl-PL" dirty="0" smtClean="0"/>
              <a:t>Każde wywołanie</a:t>
            </a:r>
            <a:r>
              <a:rPr lang="en-US" dirty="0" smtClean="0"/>
              <a:t> </a:t>
            </a:r>
            <a:r>
              <a:rPr lang="en-US" i="1" dirty="0" smtClean="0"/>
              <a:t>open()</a:t>
            </a:r>
            <a:r>
              <a:rPr lang="en-US" dirty="0" smtClean="0"/>
              <a:t> </a:t>
            </a:r>
            <a:r>
              <a:rPr lang="pl-PL" dirty="0" smtClean="0"/>
              <a:t>tworzy nowe </a:t>
            </a:r>
            <a:r>
              <a:rPr lang="en-US" dirty="0" smtClean="0"/>
              <a:t>OCB.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pic>
        <p:nvPicPr>
          <p:cNvPr id="192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2615406"/>
            <a:ext cx="3276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Aby system składający się z komponentów był systemem czasu rzeczywistego, konieczne jest spełnianie wymogów systemu czasu rzeczywistego przez każdy z komponentów. W przypadku systemów informatycznych oznacza to, że zarówno sprzęt, system operacyjny, jak i oprogramowanie aplikacyjne muszą gwarantować dotrzymanie zdefiniowanych ograniczeń czasowych.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Kilka deskryptorów plików w jednym lub więcej procesach może być powiązane z tym samym OCB:</a:t>
            </a:r>
            <a:r>
              <a:rPr lang="en-US" dirty="0" smtClean="0"/>
              <a:t> </a:t>
            </a:r>
          </a:p>
          <a:p>
            <a:pPr lvl="1"/>
            <a:r>
              <a:rPr lang="pl-PL" dirty="0" smtClean="0"/>
              <a:t>Proces może użyć </a:t>
            </a:r>
            <a:r>
              <a:rPr lang="pl-PL" i="1" dirty="0" smtClean="0"/>
              <a:t>dup()</a:t>
            </a:r>
            <a:r>
              <a:rPr lang="pl-PL" dirty="0" smtClean="0"/>
              <a:t>, </a:t>
            </a:r>
            <a:r>
              <a:rPr lang="pl-PL" i="1" dirty="0" smtClean="0"/>
              <a:t>dup2()</a:t>
            </a:r>
            <a:r>
              <a:rPr lang="pl-PL" dirty="0" smtClean="0"/>
              <a:t> lub </a:t>
            </a:r>
            <a:r>
              <a:rPr lang="pl-PL" i="1" dirty="0" err="1" smtClean="0"/>
              <a:t>fcntl</a:t>
            </a:r>
            <a:r>
              <a:rPr lang="pl-PL" i="1" dirty="0" smtClean="0"/>
              <a:t>()</a:t>
            </a:r>
            <a:r>
              <a:rPr lang="pl-PL" dirty="0" smtClean="0"/>
              <a:t> w celu utworzenia duplikatu deskryptora wskazującego na to same OCB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W momencie tworzenia nowego procesu przez </a:t>
            </a:r>
            <a:r>
              <a:rPr lang="pl-PL" i="1" dirty="0" err="1" smtClean="0"/>
              <a:t>vfork</a:t>
            </a:r>
            <a:r>
              <a:rPr lang="pl-PL" i="1" dirty="0" smtClean="0"/>
              <a:t>()</a:t>
            </a:r>
            <a:r>
              <a:rPr lang="pl-PL" dirty="0" smtClean="0"/>
              <a:t>, </a:t>
            </a:r>
            <a:r>
              <a:rPr lang="pl-PL" i="1" dirty="0" err="1" smtClean="0"/>
              <a:t>fork</a:t>
            </a:r>
            <a:r>
              <a:rPr lang="pl-PL" i="1" dirty="0" smtClean="0"/>
              <a:t>()</a:t>
            </a:r>
            <a:r>
              <a:rPr lang="pl-PL" dirty="0" smtClean="0"/>
              <a:t>, </a:t>
            </a:r>
            <a:r>
              <a:rPr lang="pl-PL" i="1" dirty="0" err="1" smtClean="0"/>
              <a:t>posix_spawn</a:t>
            </a:r>
            <a:r>
              <a:rPr lang="pl-PL" i="1" dirty="0" smtClean="0"/>
              <a:t>()</a:t>
            </a:r>
            <a:r>
              <a:rPr lang="pl-PL" dirty="0" smtClean="0"/>
              <a:t> lub </a:t>
            </a:r>
            <a:r>
              <a:rPr lang="pl-PL" i="1" dirty="0" err="1" smtClean="0"/>
              <a:t>spawn</a:t>
            </a:r>
            <a:r>
              <a:rPr lang="pl-PL" i="1" dirty="0" smtClean="0"/>
              <a:t>()</a:t>
            </a:r>
            <a:r>
              <a:rPr lang="pl-PL" dirty="0" smtClean="0"/>
              <a:t> deskryptory plików są dziedziczone i wskazują na te same OCB co odpowiadające im deskryptory w procesie macierzystym.</a:t>
            </a:r>
            <a:r>
              <a:rPr lang="en-US" dirty="0" smtClean="0"/>
              <a:t> </a:t>
            </a:r>
          </a:p>
          <a:p>
            <a:r>
              <a:rPr lang="pl-PL" dirty="0" smtClean="0"/>
              <a:t>Jakakolwiek zmiana w OCB jest natychmiast widoczna dla wszystkich procesów, które posiadają deskryptory połączone z tym OCB.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Przestrzeń ścieżek dostępu</a:t>
            </a:r>
            <a:endParaRPr lang="en-US" dirty="0"/>
          </a:p>
        </p:txBody>
      </p:sp>
      <p:pic>
        <p:nvPicPr>
          <p:cNvPr id="193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2620169"/>
            <a:ext cx="32194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W celu osiągnięcia dużej elastyczności, minimalizacji zapotrzebowania na pamięć i umożliwienia obsługi olbrzymiej różnorodności urządzeń stosowanych w systemach wbudowanych, QNX umożliwia procesom użytkownika pełnienia roli menadżerów zasobów, uruchamianych i zatrzymywanych dynamiczne.</a:t>
            </a:r>
            <a:r>
              <a:rPr lang="en-US" dirty="0" smtClean="0"/>
              <a:t> </a:t>
            </a:r>
          </a:p>
          <a:p>
            <a:r>
              <a:rPr lang="pl-PL" dirty="0" smtClean="0"/>
              <a:t>Menadżerowie zasobów są zwykle odpowiedzialni za dostarczenie interfejsów dla różnych typów urządzeń, zarówno rzeczywistych </a:t>
            </a:r>
            <a:r>
              <a:rPr lang="en-US" dirty="0" smtClean="0"/>
              <a:t>(</a:t>
            </a:r>
            <a:r>
              <a:rPr lang="pl-PL" dirty="0" smtClean="0"/>
              <a:t>porty szeregowe, porty równoległe, karty sieciowe, dyski</a:t>
            </a:r>
            <a:r>
              <a:rPr lang="en-US" dirty="0" smtClean="0"/>
              <a:t>) </a:t>
            </a:r>
            <a:r>
              <a:rPr lang="pl-PL" dirty="0" smtClean="0"/>
              <a:t>jak i wirtualnych </a:t>
            </a:r>
            <a:r>
              <a:rPr lang="en-US" dirty="0" smtClean="0"/>
              <a:t>(/dev/null, </a:t>
            </a:r>
            <a:r>
              <a:rPr lang="pl-PL" dirty="0" smtClean="0"/>
              <a:t>sieciowy system plików</a:t>
            </a:r>
            <a:r>
              <a:rPr lang="en-US" dirty="0" smtClean="0"/>
              <a:t>, pseudo-</a:t>
            </a:r>
            <a:r>
              <a:rPr lang="en-US" dirty="0" err="1" smtClean="0"/>
              <a:t>ttys</a:t>
            </a:r>
            <a:r>
              <a:rPr lang="en-US" dirty="0" smtClean="0"/>
              <a:t>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Rodzaje menadżerów zasobów</a:t>
            </a:r>
            <a:endParaRPr lang="en-US" b="1" dirty="0" smtClean="0"/>
          </a:p>
          <a:p>
            <a:r>
              <a:rPr lang="pl-PL" dirty="0" smtClean="0"/>
              <a:t>W zależności od stopnia zaawansowania interfejsu POSIX można rozróżnić dwa rodzaje menadżerów zasobów:</a:t>
            </a:r>
            <a:r>
              <a:rPr lang="en-US" dirty="0" smtClean="0"/>
              <a:t> </a:t>
            </a:r>
            <a:endParaRPr lang="pl-PL" dirty="0" smtClean="0"/>
          </a:p>
          <a:p>
            <a:pPr lvl="1"/>
            <a:r>
              <a:rPr lang="pl-PL" dirty="0" smtClean="0"/>
              <a:t>Menadżerzy zasobów urządzeń</a:t>
            </a:r>
          </a:p>
          <a:p>
            <a:pPr lvl="1"/>
            <a:r>
              <a:rPr lang="pl-PL" dirty="0" smtClean="0"/>
              <a:t>Menadżerzy zasobów systemów plików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Menadżerzy zasobów urządzeń</a:t>
            </a:r>
            <a:endParaRPr lang="en-US" b="1" dirty="0" smtClean="0"/>
          </a:p>
          <a:p>
            <a:r>
              <a:rPr lang="pl-PL" dirty="0" smtClean="0"/>
              <a:t>Tworzą jedyne </a:t>
            </a:r>
            <a:r>
              <a:rPr lang="pl-PL" dirty="0" err="1" smtClean="0"/>
              <a:t>jednoplikowe</a:t>
            </a:r>
            <a:r>
              <a:rPr lang="pl-PL" dirty="0" smtClean="0"/>
              <a:t> wpisy w systemie plików, z których każdy jest rejestrowany przez menadżera </a:t>
            </a:r>
            <a:r>
              <a:rPr lang="pl-PL" smtClean="0"/>
              <a:t>procesów.</a:t>
            </a:r>
            <a:endParaRPr lang="en-US" dirty="0" smtClean="0"/>
          </a:p>
          <a:p>
            <a:r>
              <a:rPr lang="pl-PL" dirty="0" smtClean="0"/>
              <a:t>Przykładowo menadżer portu szeregowego rejestruje nazwy:</a:t>
            </a:r>
            <a:r>
              <a:rPr lang="en-US" dirty="0" smtClean="0"/>
              <a:t> /dev/ser1 </a:t>
            </a:r>
            <a:r>
              <a:rPr lang="pl-PL" dirty="0" smtClean="0"/>
              <a:t>i</a:t>
            </a:r>
            <a:r>
              <a:rPr lang="en-US" dirty="0" smtClean="0"/>
              <a:t> /dev/ser2.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Menadżerzy zasobów systemów plików</a:t>
            </a:r>
            <a:endParaRPr lang="en-US" b="1" dirty="0" smtClean="0"/>
          </a:p>
          <a:p>
            <a:r>
              <a:rPr lang="pl-PL" dirty="0" smtClean="0"/>
              <a:t>Menadżer systemu plików rejestruje punkt montowania.</a:t>
            </a:r>
            <a:endParaRPr lang="en-US" dirty="0" smtClean="0"/>
          </a:p>
          <a:p>
            <a:r>
              <a:rPr lang="pl-PL" dirty="0" smtClean="0"/>
              <a:t>Przykładowo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System plików f</a:t>
            </a:r>
            <a:r>
              <a:rPr lang="en-US" dirty="0" smtClean="0"/>
              <a:t>lash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pl-PL" dirty="0" smtClean="0"/>
              <a:t>System plików tar (reprezentuje zawartość pliku tar)</a:t>
            </a:r>
            <a:r>
              <a:rPr lang="en-US" dirty="0" smtClean="0"/>
              <a:t> </a:t>
            </a:r>
          </a:p>
          <a:p>
            <a:pPr lvl="1"/>
            <a:r>
              <a:rPr lang="pl-PL" dirty="0" smtClean="0"/>
              <a:t>Proces zarządzający skrzynką pocztową rejestruje nazwę </a:t>
            </a:r>
            <a:r>
              <a:rPr lang="en-US" dirty="0" smtClean="0"/>
              <a:t>/mailboxes </a:t>
            </a:r>
            <a:r>
              <a:rPr lang="pl-PL" dirty="0" smtClean="0"/>
              <a:t>i przedstawia skrzynki pocztowe w postaci katalogów zawierających wiadomości reprezentowane jako pliki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Komunikacja poprzez natywne </a:t>
            </a:r>
            <a:r>
              <a:rPr lang="en-US" b="1" dirty="0" smtClean="0"/>
              <a:t>IPC</a:t>
            </a:r>
          </a:p>
          <a:p>
            <a:r>
              <a:rPr lang="pl-PL" dirty="0" smtClean="0"/>
              <a:t>Cała komunikacja pomiędzy klientem, a menadżerem zasobów przebiega poprzez natywne komunikaty IPC. Takie rozwiązanie ma następujące zalety</a:t>
            </a:r>
            <a:r>
              <a:rPr lang="en-US" dirty="0" smtClean="0"/>
              <a:t>: </a:t>
            </a:r>
          </a:p>
          <a:p>
            <a:r>
              <a:rPr lang="pl-PL" dirty="0" smtClean="0"/>
              <a:t>Dobrze zdefiniowany interfejs dla aplikacji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Prostota interfejsu menadżera zasobów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Przezroczystość w sieci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b="1" dirty="0" smtClean="0"/>
              <a:t>Architektura menadżera zasobów</a:t>
            </a:r>
            <a:endParaRPr lang="en-US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Zainicjalizuj interfejsu</a:t>
            </a:r>
          </a:p>
          <a:p>
            <a:pPr>
              <a:buNone/>
            </a:pPr>
            <a:r>
              <a:rPr lang="pl-PL" dirty="0" smtClean="0"/>
              <a:t>Zarejestruj ścieżkę dostępu</a:t>
            </a:r>
          </a:p>
          <a:p>
            <a:pPr>
              <a:buNone/>
            </a:pPr>
            <a:r>
              <a:rPr lang="en-US" dirty="0" smtClean="0"/>
              <a:t>DO </a:t>
            </a:r>
            <a:r>
              <a:rPr lang="pl-PL" dirty="0" smtClean="0"/>
              <a:t>w nieskończoność</a:t>
            </a:r>
          </a:p>
          <a:p>
            <a:pPr>
              <a:buNone/>
            </a:pPr>
            <a:r>
              <a:rPr lang="pl-PL" dirty="0" smtClean="0"/>
              <a:t>	odbierz komunikat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SWITCH </a:t>
            </a:r>
            <a:r>
              <a:rPr lang="pl-PL" dirty="0" smtClean="0"/>
              <a:t>typ komunikatu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CASE </a:t>
            </a:r>
            <a:r>
              <a:rPr lang="en-US" dirty="0" err="1" smtClean="0"/>
              <a:t>io_open</a:t>
            </a:r>
            <a:r>
              <a:rPr lang="en-US" dirty="0" smtClean="0"/>
              <a:t>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przetwórz </a:t>
            </a:r>
            <a:r>
              <a:rPr lang="en-US" dirty="0" smtClean="0"/>
              <a:t> </a:t>
            </a:r>
            <a:r>
              <a:rPr lang="en-US" dirty="0" err="1" smtClean="0"/>
              <a:t>io_open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</a:t>
            </a:r>
            <a:r>
              <a:rPr lang="en-US" dirty="0" smtClean="0"/>
              <a:t>ENDCASE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CASE </a:t>
            </a:r>
            <a:r>
              <a:rPr lang="en-US" dirty="0" err="1" smtClean="0"/>
              <a:t>io_read</a:t>
            </a:r>
            <a:r>
              <a:rPr lang="en-US" dirty="0" smtClean="0"/>
              <a:t>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 przetwórz </a:t>
            </a:r>
            <a:r>
              <a:rPr lang="en-US" dirty="0" err="1" smtClean="0"/>
              <a:t>io_read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</a:t>
            </a:r>
            <a:r>
              <a:rPr lang="en-US" dirty="0" smtClean="0"/>
              <a:t>ENDCASE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CASE </a:t>
            </a:r>
            <a:r>
              <a:rPr lang="en-US" dirty="0" err="1" smtClean="0"/>
              <a:t>io_write</a:t>
            </a:r>
            <a:r>
              <a:rPr lang="en-US" dirty="0" smtClean="0"/>
              <a:t>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 przetwórz </a:t>
            </a:r>
            <a:r>
              <a:rPr lang="en-US" dirty="0" err="1" smtClean="0"/>
              <a:t>io_write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</a:t>
            </a:r>
            <a:r>
              <a:rPr lang="en-US" dirty="0" smtClean="0"/>
              <a:t>ENDCASE 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// </a:t>
            </a:r>
            <a:r>
              <a:rPr lang="pl-PL" dirty="0" smtClean="0"/>
              <a:t>w podobny sposób obsłuż pozostałe komunikaty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ENDSWITCH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ENDDO</a:t>
            </a:r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Architektura zawiera trzy części</a:t>
            </a:r>
            <a:r>
              <a:rPr lang="en-US" dirty="0" smtClean="0"/>
              <a:t>: </a:t>
            </a:r>
          </a:p>
          <a:p>
            <a:r>
              <a:rPr lang="pl-PL" dirty="0" smtClean="0"/>
              <a:t>Utworzenie kanału komunikacyjnego</a:t>
            </a:r>
            <a:r>
              <a:rPr lang="en-US" dirty="0" smtClean="0"/>
              <a:t>. </a:t>
            </a:r>
          </a:p>
          <a:p>
            <a:r>
              <a:rPr lang="pl-PL" dirty="0" smtClean="0"/>
              <a:t>Rejestracja ścieżki (lub ścieżek) dostępu</a:t>
            </a:r>
            <a:r>
              <a:rPr lang="en-US" dirty="0" smtClean="0"/>
              <a:t>. </a:t>
            </a:r>
          </a:p>
          <a:p>
            <a:r>
              <a:rPr lang="pl-PL" dirty="0" smtClean="0"/>
              <a:t>Odbieranie i przetwarzanie komunikatów</a:t>
            </a:r>
            <a:r>
              <a:rPr lang="en-US" dirty="0" smtClean="0"/>
              <a:t>.</a:t>
            </a:r>
          </a:p>
          <a:p>
            <a:r>
              <a:rPr lang="pl-PL" dirty="0" smtClean="0"/>
              <a:t>Taka struktura przetwarzania komunikatów</a:t>
            </a:r>
            <a:r>
              <a:rPr lang="en-US" dirty="0" smtClean="0"/>
              <a:t> (</a:t>
            </a:r>
            <a:r>
              <a:rPr lang="pl-PL" dirty="0" smtClean="0"/>
              <a:t>oparta na </a:t>
            </a:r>
            <a:r>
              <a:rPr lang="en-US" dirty="0" smtClean="0"/>
              <a:t>switch/case) </a:t>
            </a:r>
            <a:r>
              <a:rPr lang="pl-PL" dirty="0" smtClean="0"/>
              <a:t>jest wymagana dla każdego menadżera zasobów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Typy komunikatów</a:t>
            </a:r>
            <a:endParaRPr lang="en-US" b="1" dirty="0" smtClean="0"/>
          </a:p>
          <a:p>
            <a:r>
              <a:rPr lang="pl-PL" dirty="0" smtClean="0"/>
              <a:t>Istnieją dwa rodzaje komunikatów otrzymywane przez menadżera zasobów</a:t>
            </a:r>
            <a:r>
              <a:rPr lang="en-US" dirty="0" smtClean="0"/>
              <a:t>: </a:t>
            </a:r>
          </a:p>
          <a:p>
            <a:pPr lvl="1"/>
            <a:r>
              <a:rPr lang="pl-PL" i="1" dirty="0" smtClean="0"/>
              <a:t>Komunikaty połączeniowe.</a:t>
            </a:r>
            <a:endParaRPr lang="en-US" dirty="0" smtClean="0"/>
          </a:p>
          <a:p>
            <a:pPr lvl="1"/>
            <a:r>
              <a:rPr lang="pl-PL" i="1" dirty="0" smtClean="0"/>
              <a:t>Komunikaty </a:t>
            </a:r>
            <a:r>
              <a:rPr lang="en-US" i="1" dirty="0" smtClean="0"/>
              <a:t>I/O</a:t>
            </a:r>
            <a:r>
              <a:rPr lang="en-US" dirty="0" smtClean="0"/>
              <a:t>.</a:t>
            </a:r>
          </a:p>
          <a:p>
            <a:r>
              <a:rPr lang="pl-PL" dirty="0" smtClean="0"/>
              <a:t>Komunikat połączeniowy jest wysyłany przez klienta jeśli ma być wykonana operacja oparta na ścieżce dostępu</a:t>
            </a:r>
            <a:r>
              <a:rPr lang="en-US" dirty="0" smtClean="0"/>
              <a:t> (</a:t>
            </a:r>
            <a:r>
              <a:rPr lang="pl-PL" dirty="0" smtClean="0"/>
              <a:t>np.</a:t>
            </a:r>
            <a:r>
              <a:rPr lang="en-US" dirty="0" smtClean="0"/>
              <a:t> </a:t>
            </a:r>
            <a:r>
              <a:rPr lang="pl-PL" dirty="0" smtClean="0"/>
              <a:t>komunikat </a:t>
            </a:r>
            <a:r>
              <a:rPr lang="en-US" dirty="0" err="1" smtClean="0"/>
              <a:t>io_open</a:t>
            </a:r>
            <a:r>
              <a:rPr lang="en-US" dirty="0" smtClean="0"/>
              <a:t>). </a:t>
            </a:r>
            <a:r>
              <a:rPr lang="pl-PL" dirty="0" smtClean="0"/>
              <a:t>Może wymagać wykonania dodatkowych operacji, takich jak kontrola uprawnień i ustawienie kontekstu dla żądania.</a:t>
            </a:r>
            <a:r>
              <a:rPr lang="en-US" dirty="0" smtClean="0"/>
              <a:t> </a:t>
            </a:r>
          </a:p>
          <a:p>
            <a:r>
              <a:rPr lang="pl-PL" dirty="0" smtClean="0"/>
              <a:t>Komunikaty </a:t>
            </a:r>
            <a:r>
              <a:rPr lang="en-US" dirty="0" smtClean="0"/>
              <a:t>I/O </a:t>
            </a:r>
            <a:r>
              <a:rPr lang="pl-PL" dirty="0" smtClean="0"/>
              <a:t>to takie, które bazują na utworzonym kontekście</a:t>
            </a:r>
            <a:r>
              <a:rPr lang="en-US" dirty="0" smtClean="0"/>
              <a:t> </a:t>
            </a:r>
            <a:r>
              <a:rPr lang="pl-PL" dirty="0" smtClean="0"/>
              <a:t>między klientem i menadżerem zasobów</a:t>
            </a:r>
            <a:r>
              <a:rPr lang="en-US" dirty="0" smtClean="0"/>
              <a:t> (</a:t>
            </a:r>
            <a:r>
              <a:rPr lang="pl-PL" dirty="0" smtClean="0"/>
              <a:t>np.</a:t>
            </a:r>
            <a:r>
              <a:rPr lang="en-US" dirty="0" smtClean="0"/>
              <a:t> </a:t>
            </a:r>
            <a:r>
              <a:rPr lang="en-US" dirty="0" err="1" smtClean="0"/>
              <a:t>io_read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Informacje o wykładowcy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Dr inż. Krzysztof Strzecha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E-mail:</a:t>
            </a:r>
          </a:p>
          <a:p>
            <a:pPr>
              <a:buNone/>
            </a:pPr>
            <a:r>
              <a:rPr lang="pl-PL" dirty="0" err="1" smtClean="0"/>
              <a:t>strzecha@kis.p.lodz.pl</a:t>
            </a: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 smtClean="0"/>
              <a:t>Godziny przyjęć:</a:t>
            </a:r>
          </a:p>
          <a:p>
            <a:pPr>
              <a:buNone/>
            </a:pPr>
            <a:r>
              <a:rPr lang="pl-PL" dirty="0" smtClean="0"/>
              <a:t>wtorek: 13.15-14.00</a:t>
            </a:r>
          </a:p>
          <a:p>
            <a:pPr>
              <a:buNone/>
            </a:pPr>
            <a:r>
              <a:rPr lang="pl-PL" dirty="0" smtClean="0"/>
              <a:t>Katedra Informatyki Stosowanej</a:t>
            </a:r>
          </a:p>
          <a:p>
            <a:pPr>
              <a:buNone/>
            </a:pPr>
            <a:r>
              <a:rPr lang="pl-PL" dirty="0" smtClean="0"/>
              <a:t>al. Politechniki 11</a:t>
            </a:r>
          </a:p>
          <a:p>
            <a:pPr>
              <a:buNone/>
            </a:pPr>
            <a:r>
              <a:rPr lang="pl-PL" dirty="0" smtClean="0"/>
              <a:t>p. 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b="1" dirty="0" smtClean="0"/>
              <a:t>System operacyjny czasu rzeczywistego</a:t>
            </a:r>
            <a:r>
              <a:rPr lang="pl-PL" dirty="0" smtClean="0"/>
              <a:t> (ang. </a:t>
            </a:r>
            <a:r>
              <a:rPr lang="pl-PL" i="1" dirty="0" err="1" smtClean="0"/>
              <a:t>real-time</a:t>
            </a:r>
            <a:r>
              <a:rPr lang="pl-PL" i="1" dirty="0" smtClean="0"/>
              <a:t> </a:t>
            </a:r>
            <a:r>
              <a:rPr lang="pl-PL" i="1" dirty="0" err="1" smtClean="0"/>
              <a:t>operating</a:t>
            </a:r>
            <a:r>
              <a:rPr lang="pl-PL" i="1" dirty="0" smtClean="0"/>
              <a:t> system - RTOS</a:t>
            </a:r>
            <a:r>
              <a:rPr lang="pl-PL" dirty="0" smtClean="0"/>
              <a:t>) to komputerowy system operacyjny, który został opracowany zgodnie ze specyficznymi wymaganiami związanymi z czasem wykonywanych przez niego operacji.</a:t>
            </a:r>
          </a:p>
          <a:p>
            <a:pPr algn="just"/>
            <a:r>
              <a:rPr lang="pl-PL" dirty="0" smtClean="0"/>
              <a:t>Zdarzenia zewnętrzne (przerwania) nie są obsługiwane dosłownie w czasie rzeczywistym, ale system zapewnia rozpoczęcie ich obsługiwania w ciągu określonego czasu.</a:t>
            </a:r>
          </a:p>
          <a:p>
            <a:pPr algn="just"/>
            <a:r>
              <a:rPr lang="pl-PL" dirty="0" smtClean="0"/>
              <a:t>Może być fragmentem większego systemu czasu rzeczywistego i zwykle przyjmuje w nim rolę elementu nadzorującego działanie całości.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Łączenie komunikatów</a:t>
            </a:r>
            <a:endParaRPr lang="en-US" b="1" dirty="0" smtClean="0"/>
          </a:p>
          <a:p>
            <a:r>
              <a:rPr lang="pl-PL" dirty="0" smtClean="0"/>
              <a:t>W celu ograniczenia ruchu w sieci oraz zapewnienia obsługi operacji atomowych QNX obsługuje </a:t>
            </a:r>
            <a:r>
              <a:rPr lang="pl-PL" i="1" dirty="0" smtClean="0"/>
              <a:t>komunikaty łączone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pl-PL" dirty="0" smtClean="0"/>
              <a:t>Komunikat łączony konstruowany jest po stronie klienta i zawierać może wiele komunikatów I/O i połączeniowych połączonych w jeden</a:t>
            </a:r>
            <a:r>
              <a:rPr lang="en-US" dirty="0" smtClean="0"/>
              <a:t>. </a:t>
            </a:r>
          </a:p>
          <a:p>
            <a:r>
              <a:rPr lang="pl-PL" dirty="0" smtClean="0"/>
              <a:t>Na przykład funkcja </a:t>
            </a:r>
            <a:r>
              <a:rPr lang="pl-PL" i="1" dirty="0" err="1" smtClean="0"/>
              <a:t>readblock</a:t>
            </a:r>
            <a:r>
              <a:rPr lang="pl-PL" i="1" dirty="0" smtClean="0"/>
              <a:t>()</a:t>
            </a:r>
            <a:r>
              <a:rPr lang="pl-PL" dirty="0" smtClean="0"/>
              <a:t> pozwala wątkowi wykonać atomowo operacje </a:t>
            </a:r>
            <a:r>
              <a:rPr lang="pl-PL" i="1" dirty="0" err="1" smtClean="0"/>
              <a:t>lseek</a:t>
            </a:r>
            <a:r>
              <a:rPr lang="pl-PL" i="1" dirty="0" smtClean="0"/>
              <a:t>()</a:t>
            </a:r>
            <a:r>
              <a:rPr lang="pl-PL" dirty="0" smtClean="0"/>
              <a:t> i </a:t>
            </a:r>
            <a:r>
              <a:rPr lang="pl-PL" i="1" dirty="0" err="1" smtClean="0"/>
              <a:t>read</a:t>
            </a:r>
            <a:r>
              <a:rPr lang="pl-PL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Osiągane jest to poprzez połączenie komunikatów </a:t>
            </a:r>
            <a:r>
              <a:rPr lang="en-US" dirty="0" err="1" smtClean="0"/>
              <a:t>io_lseek</a:t>
            </a:r>
            <a:r>
              <a:rPr lang="en-US" dirty="0" smtClean="0"/>
              <a:t> </a:t>
            </a:r>
            <a:r>
              <a:rPr lang="pl-PL" dirty="0" smtClean="0"/>
              <a:t>i </a:t>
            </a:r>
            <a:r>
              <a:rPr lang="en-US" dirty="0" err="1" smtClean="0"/>
              <a:t>io_read</a:t>
            </a:r>
            <a:r>
              <a:rPr lang="en-US" dirty="0" smtClean="0"/>
              <a:t> </a:t>
            </a:r>
            <a:r>
              <a:rPr lang="pl-PL" dirty="0" smtClean="0"/>
              <a:t>w jeden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Menadżerzy zasobów</a:t>
            </a:r>
            <a:endParaRPr lang="en-US" dirty="0"/>
          </a:p>
        </p:txBody>
      </p:sp>
      <p:pic>
        <p:nvPicPr>
          <p:cNvPr id="195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2" y="2415381"/>
            <a:ext cx="4295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Obiekty dzielone</a:t>
            </a:r>
            <a:endParaRPr lang="en-US" b="1" dirty="0" smtClean="0"/>
          </a:p>
          <a:p>
            <a:pPr algn="just"/>
            <a:r>
              <a:rPr lang="pl-PL" dirty="0" smtClean="0"/>
              <a:t>W typowym systemie uruchomionych jest wiele programów</a:t>
            </a:r>
            <a:r>
              <a:rPr lang="en-US" dirty="0" smtClean="0"/>
              <a:t>. </a:t>
            </a:r>
            <a:r>
              <a:rPr lang="pl-PL" dirty="0" smtClean="0"/>
              <a:t>Każdy z nich wykorzystuje szereg funkcji, niektóre z nich mogą być funkcjami ze standardowych bibliotek C</a:t>
            </a:r>
            <a:r>
              <a:rPr lang="en-US" dirty="0" smtClean="0"/>
              <a:t>, </a:t>
            </a:r>
            <a:r>
              <a:rPr lang="pl-PL" dirty="0" smtClean="0"/>
              <a:t>np.: </a:t>
            </a:r>
            <a:r>
              <a:rPr lang="pl-PL" i="1" dirty="0" err="1" smtClean="0"/>
              <a:t>printf</a:t>
            </a:r>
            <a:r>
              <a:rPr lang="pl-PL" i="1" dirty="0" smtClean="0"/>
              <a:t>()</a:t>
            </a:r>
            <a:r>
              <a:rPr lang="pl-PL" dirty="0" smtClean="0"/>
              <a:t>, </a:t>
            </a:r>
            <a:r>
              <a:rPr lang="pl-PL" i="1" dirty="0" err="1" smtClean="0"/>
              <a:t>malloc</a:t>
            </a:r>
            <a:r>
              <a:rPr lang="pl-PL" i="1" dirty="0" smtClean="0"/>
              <a:t>()</a:t>
            </a:r>
            <a:r>
              <a:rPr lang="pl-PL" dirty="0" smtClean="0"/>
              <a:t>, itp.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W konsekwencji, każdy z programów powinien posiadać własną kopię tych funkcji. Jest to marnotrawstwo zasobów. Lepszym rozwiązaniem jest aby programy zawierały referencje do wspólnej instancji biblioteki. Takie rozwiązanie ma szereg zalet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Łączenie statyczne</a:t>
            </a:r>
            <a:endParaRPr lang="en-US" b="1" dirty="0" smtClean="0"/>
          </a:p>
          <a:p>
            <a:r>
              <a:rPr lang="pl-PL" dirty="0" smtClean="0"/>
              <a:t>Termin ten oznacza, że program i wskazane biblioteki łączone są przez konsolidator (ang. </a:t>
            </a:r>
            <a:r>
              <a:rPr lang="pl-PL" i="1" dirty="0" smtClean="0"/>
              <a:t>linker</a:t>
            </a:r>
            <a:r>
              <a:rPr lang="pl-PL" dirty="0" smtClean="0"/>
              <a:t>) podczas procesu konsolidacji.</a:t>
            </a:r>
            <a:r>
              <a:rPr lang="en-US" dirty="0" smtClean="0"/>
              <a:t> </a:t>
            </a:r>
            <a:r>
              <a:rPr lang="pl-PL" dirty="0" smtClean="0"/>
              <a:t>Oznacza to, że połączenie pomiędzy programem i bibliotekami jest stałe i znane na etapie konsolidacji, dużo wcześniej zanim program będzie uruchomiony</a:t>
            </a:r>
            <a:r>
              <a:rPr lang="en-US" dirty="0" smtClean="0"/>
              <a:t>. </a:t>
            </a:r>
            <a:r>
              <a:rPr lang="pl-PL" dirty="0" smtClean="0"/>
              <a:t>Oznacza to także, że połączenie to nie może być zmienione na innej drodze, niż ponowna konsolidacja z nowszą wersją biblioteki.</a:t>
            </a:r>
            <a:r>
              <a:rPr lang="en-US" dirty="0" smtClean="0"/>
              <a:t> </a:t>
            </a:r>
          </a:p>
          <a:p>
            <a:r>
              <a:rPr lang="pl-PL" dirty="0" smtClean="0"/>
              <a:t>Łączenie statyczne można brać pod uwagę w przypadku, gdy nie ma pewności czy podczas działania dostępna będzie odpowiednia wersja biblioteki, lub kiedy prowadzone są testy nowej wersji biblioteki, której nie chcemy jeszcze instalować jako dzielonej.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Łączenie dynamiczne</a:t>
            </a:r>
            <a:endParaRPr lang="en-US" b="1" dirty="0" smtClean="0"/>
          </a:p>
          <a:p>
            <a:r>
              <a:rPr lang="pl-PL" dirty="0" smtClean="0"/>
              <a:t>Termin ten oznacza, że program i biblioteki nie są łączone podczas procesu konsolidacji</a:t>
            </a:r>
            <a:r>
              <a:rPr lang="en-US" dirty="0" smtClean="0"/>
              <a:t>. </a:t>
            </a:r>
            <a:r>
              <a:rPr lang="pl-PL" dirty="0" smtClean="0"/>
              <a:t>Konsolidator umieszcza w pliku wykonywalnym informacje,  mówiące w którym module kod obiektu dzielonego się znajduje i który konsolidator czasu wykonania powinien zostać użyty do jego odnalezienia i powiązania.</a:t>
            </a:r>
            <a:r>
              <a:rPr lang="en-US" dirty="0" smtClean="0"/>
              <a:t> </a:t>
            </a:r>
            <a:r>
              <a:rPr lang="pl-PL" dirty="0" smtClean="0"/>
              <a:t>Oznacza to, że łączenie programu i bibliotek przeprowadzane jest w czasie wykonywania, zanim program wystartuje odpowiednie obiekty dzielone są odnajdywane i łączone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Dostarczanie kodu w czasie wykonywania</a:t>
            </a:r>
            <a:endParaRPr lang="en-US" b="1" dirty="0" smtClean="0"/>
          </a:p>
          <a:p>
            <a:r>
              <a:rPr lang="pl-PL" dirty="0" smtClean="0"/>
              <a:t>Idąc krok dalej, program może nie wiedzieć jakich funkcji będzie potrzebował, dopóki nie zostanie uruchomiony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ELF format</a:t>
            </a:r>
          </a:p>
          <a:p>
            <a:r>
              <a:rPr lang="en-US" dirty="0" smtClean="0"/>
              <a:t>QNX Neutrino </a:t>
            </a:r>
            <a:r>
              <a:rPr lang="pl-PL" dirty="0" smtClean="0"/>
              <a:t>wykorzystuje format binarny </a:t>
            </a:r>
            <a:r>
              <a:rPr lang="en-US" dirty="0" smtClean="0"/>
              <a:t>ELF (Executable and Linking Format). ELF </a:t>
            </a:r>
            <a:r>
              <a:rPr lang="pl-PL" dirty="0" smtClean="0"/>
              <a:t>nie tylko upraszcza zadanie tworzenia bibliotek dzielonych, ale także rozszerza możliwości dynamicznego ładowania modułów</a:t>
            </a:r>
            <a:r>
              <a:rPr lang="en-US" dirty="0" smtClean="0"/>
              <a:t>. </a:t>
            </a:r>
          </a:p>
          <a:p>
            <a:r>
              <a:rPr lang="pl-PL" dirty="0" smtClean="0"/>
              <a:t>Istnieją dwie interpretacje pliku </a:t>
            </a:r>
            <a:r>
              <a:rPr lang="en-US" dirty="0" smtClean="0"/>
              <a:t>ELF: </a:t>
            </a:r>
            <a:r>
              <a:rPr lang="pl-PL" dirty="0" smtClean="0"/>
              <a:t>konsolidacji i wykonania</a:t>
            </a:r>
            <a:r>
              <a:rPr lang="en-US" dirty="0" smtClean="0"/>
              <a:t>. </a:t>
            </a:r>
            <a:r>
              <a:rPr lang="pl-PL" dirty="0" smtClean="0"/>
              <a:t>Pierwsza wykorzystywana jest gdy program lub biblioteka są konsolidowane, operuje na sekcjach w obrębie pliku obiektowego.</a:t>
            </a:r>
            <a:r>
              <a:rPr lang="en-US" dirty="0" smtClean="0"/>
              <a:t> </a:t>
            </a:r>
            <a:r>
              <a:rPr lang="pl-PL" dirty="0" smtClean="0"/>
              <a:t>Sekcje zawierają informacje związane z plikiem obiektowym: dane, kod, relokacja, symbole, informacje dla </a:t>
            </a:r>
            <a:r>
              <a:rPr lang="pl-PL" dirty="0" err="1" smtClean="0"/>
              <a:t>debuggera</a:t>
            </a:r>
            <a:r>
              <a:rPr lang="pl-PL" dirty="0" smtClean="0"/>
              <a:t>, itp.</a:t>
            </a:r>
            <a:r>
              <a:rPr lang="en-US" dirty="0" smtClean="0"/>
              <a:t> </a:t>
            </a:r>
            <a:r>
              <a:rPr lang="pl-PL" dirty="0" smtClean="0"/>
              <a:t>Druga wykorzystywana jest podczas pracy programu, operuje na segmentach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Podczas konsolidacji</a:t>
            </a:r>
            <a:r>
              <a:rPr lang="en-US" dirty="0" smtClean="0"/>
              <a:t>, </a:t>
            </a:r>
            <a:r>
              <a:rPr lang="pl-PL" dirty="0" smtClean="0"/>
              <a:t>program lub biblioteka są budowane poprzez łączenie sekcji o podobnych atrybutach w segmenty</a:t>
            </a:r>
            <a:r>
              <a:rPr lang="en-US" dirty="0" smtClean="0"/>
              <a:t>. </a:t>
            </a:r>
            <a:r>
              <a:rPr lang="pl-PL" dirty="0" smtClean="0"/>
              <a:t>Zwykle cały kod i dane tylko do odczytu łączone są w jeden segment „</a:t>
            </a:r>
            <a:r>
              <a:rPr lang="pl-PL" dirty="0" err="1" smtClean="0"/>
              <a:t>text</a:t>
            </a:r>
            <a:r>
              <a:rPr lang="pl-PL" dirty="0" smtClean="0"/>
              <a:t>”</a:t>
            </a:r>
            <a:r>
              <a:rPr lang="en-US" dirty="0" smtClean="0"/>
              <a:t>, </a:t>
            </a:r>
            <a:r>
              <a:rPr lang="pl-PL" dirty="0" smtClean="0"/>
              <a:t>a dane w segment „data”</a:t>
            </a:r>
            <a:r>
              <a:rPr lang="en-US" dirty="0" smtClean="0"/>
              <a:t>. </a:t>
            </a:r>
            <a:r>
              <a:rPr lang="pl-PL" dirty="0" smtClean="0"/>
              <a:t>Segmenty te określa się mianem „ładowalnych”, gdyż muszą zostać załadowane do pamięci podczas tworzenia procesu.</a:t>
            </a:r>
            <a:r>
              <a:rPr lang="en-US" dirty="0" smtClean="0"/>
              <a:t> </a:t>
            </a:r>
            <a:r>
              <a:rPr lang="pl-PL" dirty="0" smtClean="0"/>
              <a:t>Inne sekcje, takie jak informacje o symbolach lun informacje dla </a:t>
            </a:r>
            <a:r>
              <a:rPr lang="pl-PL" dirty="0" err="1" smtClean="0"/>
              <a:t>debuggera</a:t>
            </a:r>
            <a:r>
              <a:rPr lang="pl-PL" dirty="0" smtClean="0"/>
              <a:t>, łączone są w segmenty „nie ładowalne”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pic>
        <p:nvPicPr>
          <p:cNvPr id="224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2982119"/>
            <a:ext cx="2647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ELF </a:t>
            </a:r>
            <a:r>
              <a:rPr lang="pl-PL" b="1" dirty="0" smtClean="0"/>
              <a:t>bez</a:t>
            </a:r>
            <a:r>
              <a:rPr lang="en-US" b="1" dirty="0" smtClean="0"/>
              <a:t> COFF</a:t>
            </a:r>
          </a:p>
          <a:p>
            <a:r>
              <a:rPr lang="pl-PL" dirty="0" smtClean="0"/>
              <a:t>Większość implementacji programów ładujących </a:t>
            </a:r>
            <a:r>
              <a:rPr lang="en-US" dirty="0" smtClean="0"/>
              <a:t>ELF </a:t>
            </a:r>
            <a:r>
              <a:rPr lang="pl-PL" dirty="0" smtClean="0"/>
              <a:t>jest opartych na programach ładujących </a:t>
            </a:r>
            <a:r>
              <a:rPr lang="en-US" i="1" dirty="0" smtClean="0"/>
              <a:t>COFF</a:t>
            </a:r>
            <a:r>
              <a:rPr lang="en-US" dirty="0" smtClean="0"/>
              <a:t> (Common Object File Format); </a:t>
            </a:r>
            <a:r>
              <a:rPr lang="pl-PL" dirty="0" smtClean="0"/>
              <a:t>tym samym wykorzystują one interpretację konsolidacyjną pliku ELF podczas ładowania</a:t>
            </a:r>
            <a:r>
              <a:rPr lang="en-US" dirty="0" smtClean="0"/>
              <a:t>. </a:t>
            </a:r>
            <a:r>
              <a:rPr lang="pl-PL" dirty="0" smtClean="0"/>
              <a:t>Jest to nieefektywne ponieważ proces ładowania oparty jest na sekcjach. Typowy program zawiera dużą ilość sekcji, które muszą zostać umiejscowione w programie i załadowane do pamięci oddzielnie.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QNX Neutrino</a:t>
            </a:r>
            <a:r>
              <a:rPr lang="pl-PL" dirty="0" smtClean="0"/>
              <a:t> nie wykorzystuje techniki </a:t>
            </a:r>
            <a:r>
              <a:rPr lang="en-US" dirty="0" smtClean="0"/>
              <a:t>COFF </a:t>
            </a:r>
            <a:r>
              <a:rPr lang="pl-PL" dirty="0" smtClean="0"/>
              <a:t>ładowania sekcji</a:t>
            </a:r>
            <a:r>
              <a:rPr lang="en-US" dirty="0" smtClean="0"/>
              <a:t>. </a:t>
            </a:r>
            <a:r>
              <a:rPr lang="pl-PL" dirty="0" smtClean="0"/>
              <a:t>Poprzez wykorzystanie w procesie ładowana interpretacji wykonania zadanie to jest znacząco uproszczone, jedyne co należy zrobić to załadować segmenty (zwykle dwa) programu lub biblioteki do pamięci</a:t>
            </a:r>
            <a:r>
              <a:rPr lang="en-US" dirty="0" smtClean="0"/>
              <a:t>. </a:t>
            </a:r>
            <a:r>
              <a:rPr lang="pl-PL" dirty="0" smtClean="0"/>
              <a:t>W operacje tworzenia procesu i ładowania biblioteki są dużo szybsze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/>
              <a:t>Proces</a:t>
            </a:r>
            <a:endParaRPr lang="en-US" b="1" dirty="0" smtClean="0"/>
          </a:p>
          <a:p>
            <a:r>
              <a:rPr lang="pl-PL" dirty="0" smtClean="0"/>
              <a:t>Segmenty ładowalne ładowane są od adresu bazowego procesu</a:t>
            </a:r>
            <a:r>
              <a:rPr lang="en-US" dirty="0" smtClean="0"/>
              <a:t>.</a:t>
            </a:r>
            <a:r>
              <a:rPr lang="pl-PL" dirty="0" smtClean="0"/>
              <a:t> Główny stos umiejscowiony jest zaraz poniżej i rozrasta się do dołu. Wszelki dodatkowo utworzone wątki mają własne stosy umiejscowione poniżej stosu głównego</a:t>
            </a:r>
            <a:r>
              <a:rPr lang="en-US" dirty="0" smtClean="0"/>
              <a:t>.</a:t>
            </a:r>
            <a:r>
              <a:rPr lang="pl-PL" dirty="0" smtClean="0"/>
              <a:t> Stosy rozdzielone są przez strony „wartowników”, w celu detekcji przepełnienia</a:t>
            </a:r>
            <a:r>
              <a:rPr lang="en-US" dirty="0" smtClean="0"/>
              <a:t>. </a:t>
            </a:r>
            <a:r>
              <a:rPr lang="pl-PL" dirty="0" smtClean="0"/>
              <a:t>Sterta umiejscowiona jest ponad procesem i rozrasta się do góry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QNX</a:t>
            </a:r>
          </a:p>
          <a:p>
            <a:r>
              <a:rPr lang="pl-PL" dirty="0" smtClean="0"/>
              <a:t>OS9</a:t>
            </a:r>
          </a:p>
          <a:p>
            <a:r>
              <a:rPr lang="pl-PL" dirty="0" err="1" smtClean="0"/>
              <a:t>VxWorks</a:t>
            </a:r>
            <a:endParaRPr lang="pl-PL" dirty="0" smtClean="0"/>
          </a:p>
          <a:p>
            <a:r>
              <a:rPr lang="pl-PL" dirty="0" err="1" smtClean="0"/>
              <a:t>LynxOS</a:t>
            </a:r>
            <a:endParaRPr lang="pl-PL" dirty="0"/>
          </a:p>
          <a:p>
            <a:r>
              <a:rPr lang="pl-PL" dirty="0" err="1" smtClean="0"/>
              <a:t>iRMX</a:t>
            </a:r>
            <a:endParaRPr lang="pl-PL" dirty="0" smtClean="0"/>
          </a:p>
          <a:p>
            <a:r>
              <a:rPr lang="pl-PL" b="1" dirty="0" err="1" smtClean="0"/>
              <a:t>RT-Linux</a:t>
            </a:r>
            <a:endParaRPr lang="pl-PL" b="1" dirty="0" smtClean="0"/>
          </a:p>
          <a:p>
            <a:r>
              <a:rPr lang="pl-PL" dirty="0" err="1" smtClean="0"/>
              <a:t>RT-Kernel</a:t>
            </a:r>
            <a:endParaRPr lang="pl-PL" dirty="0" smtClean="0"/>
          </a:p>
          <a:p>
            <a:r>
              <a:rPr lang="pl-PL" dirty="0" smtClean="0"/>
              <a:t>DRYOS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pic>
        <p:nvPicPr>
          <p:cNvPr id="225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2305844"/>
            <a:ext cx="32956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 środku przestrzeni adresowej procesu rezerwowany jest duży region dla obiektów dzielonych.</a:t>
            </a:r>
            <a:r>
              <a:rPr lang="en-US" dirty="0" smtClean="0"/>
              <a:t> </a:t>
            </a:r>
            <a:r>
              <a:rPr lang="pl-PL" dirty="0" smtClean="0"/>
              <a:t>Biblioteki dzielone lokowane są od szczytu przestrzeni adresowej do dołu.</a:t>
            </a:r>
            <a:r>
              <a:rPr lang="en-US" dirty="0" smtClean="0"/>
              <a:t> </a:t>
            </a:r>
          </a:p>
          <a:p>
            <a:r>
              <a:rPr lang="pl-PL" dirty="0" smtClean="0"/>
              <a:t>Kidy tworzony jest nowy proces, menadżer procesów w pierwszej kolejności mapuje na pamięć procesu dwa segmenty z pliku wykonywalnego. Następnie dekodowany jest nagłówek ELF programu. Jeżeli nagłówek wskazuje, że program został skonsolidowany z bibliotekami dzielonymi, menadżer procesów pobiera z nagłówka nazwę interpretatora dynamicznego.</a:t>
            </a:r>
            <a:r>
              <a:rPr lang="en-US" dirty="0" smtClean="0"/>
              <a:t> </a:t>
            </a:r>
            <a:r>
              <a:rPr lang="pl-PL" dirty="0" smtClean="0"/>
              <a:t>Interpretator dynamiczny wskazuje bibliotekę zawierającą kod konsolidatora czasu wykonania. Zostaje ona załadowana do pamięci i sterowanie zostaje przekazane konsolidatorowi czasu wykonania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Konsolidator czasu wykonania</a:t>
            </a:r>
            <a:endParaRPr lang="en-US" b="1" dirty="0" smtClean="0"/>
          </a:p>
          <a:p>
            <a:r>
              <a:rPr lang="pl-PL" dirty="0" smtClean="0"/>
              <a:t>Konsolidator czasu wykonania jest wywoływany gdy uruchamiany jest program konsolidowany dynamicznie lub gdy program zażąda dynamicznego załadowania obiektu dzielonego.</a:t>
            </a:r>
            <a:r>
              <a:rPr lang="en-US" dirty="0" smtClean="0"/>
              <a:t> </a:t>
            </a:r>
          </a:p>
          <a:p>
            <a:r>
              <a:rPr lang="pl-PL" dirty="0" smtClean="0"/>
              <a:t>Podczas ładowania biblioteki dzielonej konsolidator wykonuje następujące zadania</a:t>
            </a:r>
            <a:r>
              <a:rPr lang="en-US" dirty="0" smtClean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pl-PL" dirty="0" smtClean="0"/>
              <a:t>Jeżeli żądana biblioteka nie znajduje się obecnie w pamięci, odszukuje ją.</a:t>
            </a:r>
          </a:p>
          <a:p>
            <a:pPr marL="914400" lvl="1" indent="-514350">
              <a:buFont typeface="+mj-lt"/>
              <a:buAutoNum type="arabicPeriod"/>
            </a:pPr>
            <a:r>
              <a:rPr lang="pl-PL" dirty="0" smtClean="0"/>
              <a:t>Gdy biblioteka zostanie znaleziona zostaje załadowana do pamięci.</a:t>
            </a:r>
          </a:p>
          <a:p>
            <a:pPr marL="914400" lvl="1" indent="-514350">
              <a:buFont typeface="+mj-lt"/>
              <a:buAutoNum type="arabicPeriod"/>
            </a:pPr>
            <a:r>
              <a:rPr lang="pl-PL" dirty="0" smtClean="0"/>
              <a:t>Biblioteka zostaje dodana do wewnętrznej listy wszystkich bibliotek załadowanych przez proces. Lista ta jest zarządzana przez konsolidator czasu wykonania.</a:t>
            </a:r>
          </a:p>
          <a:p>
            <a:pPr marL="914400" lvl="1" indent="-514350">
              <a:buFont typeface="+mj-lt"/>
              <a:buAutoNum type="arabicPeriod"/>
            </a:pPr>
            <a:r>
              <a:rPr lang="pl-PL" dirty="0" smtClean="0"/>
              <a:t>Dekodowana jest sekcja dynamiczna obiektu dzielonego.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Sekcja dynamiczna zawiera informacje dla konsolidatora o innych bibliotekach, z którymi załadowana biblioteka została skonsolidowana. Zawiera także informacje o niezbędnych relokacjach i symbolach zewnętrznych.</a:t>
            </a:r>
            <a:r>
              <a:rPr lang="en-US" dirty="0" smtClean="0"/>
              <a:t> </a:t>
            </a:r>
            <a:r>
              <a:rPr lang="pl-PL" dirty="0" smtClean="0"/>
              <a:t>Konsolidator w pierwszej kolejności ładuje wszystkie inne niezbędne biblioteki dzielone (one także mogą wskazywać na kolejne)</a:t>
            </a:r>
            <a:r>
              <a:rPr lang="en-US" dirty="0" smtClean="0"/>
              <a:t>.</a:t>
            </a:r>
            <a:r>
              <a:rPr lang="pl-PL" dirty="0" smtClean="0"/>
              <a:t> Następnie dokonuje relokacji dla każdej z bibliotek</a:t>
            </a:r>
            <a:r>
              <a:rPr lang="en-US" dirty="0" smtClean="0"/>
              <a:t>. </a:t>
            </a:r>
            <a:r>
              <a:rPr lang="pl-PL" dirty="0" smtClean="0"/>
              <a:t>Niektóre z nich są lokalne dla biblioteki, inne wymagają odszukania symboli zewnętrznych</a:t>
            </a:r>
            <a:r>
              <a:rPr lang="en-US" dirty="0" smtClean="0"/>
              <a:t>. </a:t>
            </a:r>
            <a:r>
              <a:rPr lang="pl-PL" dirty="0" smtClean="0"/>
              <a:t>W drugim przypadku, konsolidator przegląda listę bibliotek w poszukiwaniu tego symbolu.</a:t>
            </a:r>
            <a:r>
              <a:rPr lang="en-US" dirty="0" smtClean="0"/>
              <a:t> </a:t>
            </a:r>
            <a:r>
              <a:rPr lang="pl-PL" dirty="0" smtClean="0"/>
              <a:t>W plikach</a:t>
            </a:r>
            <a:r>
              <a:rPr lang="en-US" dirty="0" smtClean="0"/>
              <a:t> ELF </a:t>
            </a:r>
            <a:r>
              <a:rPr lang="pl-PL" dirty="0" smtClean="0"/>
              <a:t>do poszukiwania symboli wykorzystane są tablice haszujące, co czyni wyszukiwanie bardzo szybkim</a:t>
            </a:r>
            <a:r>
              <a:rPr lang="en-US" dirty="0" smtClean="0"/>
              <a:t>. </a:t>
            </a:r>
            <a:r>
              <a:rPr lang="pl-PL" dirty="0" smtClean="0"/>
              <a:t>Bardzo ważna jest kolejność przeszukiwana bibliotek.</a:t>
            </a:r>
            <a:r>
              <a:rPr lang="en-US" dirty="0" smtClean="0"/>
              <a:t> </a:t>
            </a:r>
          </a:p>
          <a:p>
            <a:r>
              <a:rPr lang="pl-PL" dirty="0" smtClean="0"/>
              <a:t>Po relokacji wywoływane są funkcje inicjalizujące zarejestrowane w sekcji „</a:t>
            </a:r>
            <a:r>
              <a:rPr lang="pl-PL" dirty="0" err="1" smtClean="0"/>
              <a:t>init</a:t>
            </a:r>
            <a:r>
              <a:rPr lang="pl-PL" dirty="0" smtClean="0"/>
              <a:t>” biblioteki.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Łączenie dynamiczne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Proces może załadować bibliotekę dzieloną poprzez wywołanie </a:t>
            </a:r>
            <a:r>
              <a:rPr lang="pl-PL" i="1" dirty="0" err="1" smtClean="0"/>
              <a:t>dlopen</a:t>
            </a:r>
            <a:r>
              <a:rPr lang="pl-PL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Po załadowaniu biblioteki, program może wywołać zawartą w niej funkcje poprzez wykorzystanie </a:t>
            </a:r>
            <a:r>
              <a:rPr lang="pl-PL" i="1" dirty="0" err="1" smtClean="0"/>
              <a:t>dlsym</a:t>
            </a:r>
            <a:r>
              <a:rPr lang="pl-PL" i="1" dirty="0" smtClean="0"/>
              <a:t>()</a:t>
            </a:r>
            <a:r>
              <a:rPr lang="pl-PL" dirty="0" smtClean="0"/>
              <a:t> w celu określenia jej adresu.</a:t>
            </a:r>
            <a:endParaRPr lang="en-US" dirty="0" smtClean="0"/>
          </a:p>
          <a:p>
            <a:r>
              <a:rPr lang="pl-PL" dirty="0" smtClean="0"/>
              <a:t>Biblioteki dzielone dostępne są jednie dla procesów, które zostały skonsolidowane dynamicznie.</a:t>
            </a:r>
            <a:r>
              <a:rPr lang="en-US" dirty="0" smtClean="0"/>
              <a:t> </a:t>
            </a:r>
          </a:p>
          <a:p>
            <a:r>
              <a:rPr lang="pl-PL" dirty="0" smtClean="0"/>
              <a:t>Program może także zidentyfikować symbol związany z adresem poprze wywołanie </a:t>
            </a:r>
            <a:r>
              <a:rPr lang="pl-PL" i="1" dirty="0" err="1" smtClean="0"/>
              <a:t>dladdr</a:t>
            </a:r>
            <a:r>
              <a:rPr lang="pl-PL" i="1" dirty="0" smtClean="0"/>
              <a:t>()</a:t>
            </a:r>
            <a:r>
              <a:rPr lang="en-US" dirty="0" smtClean="0"/>
              <a:t>. </a:t>
            </a:r>
            <a:r>
              <a:rPr lang="pl-PL" dirty="0" smtClean="0"/>
              <a:t>Kiedy proces nie potrzebuje już biblioteki może wywołać </a:t>
            </a:r>
            <a:r>
              <a:rPr lang="pl-PL" i="1" dirty="0" err="1" smtClean="0"/>
              <a:t>dlclose</a:t>
            </a:r>
            <a:r>
              <a:rPr lang="pl-PL" i="1" dirty="0" smtClean="0"/>
              <a:t>()</a:t>
            </a:r>
            <a:r>
              <a:rPr lang="pl-PL" dirty="0" smtClean="0"/>
              <a:t> w celu usunięcia jej z pamięci.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sieci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Podobnie jak inne procesy usługowe w</a:t>
            </a:r>
            <a:r>
              <a:rPr lang="en-US" dirty="0" smtClean="0"/>
              <a:t> QNX Neutrino, </a:t>
            </a:r>
            <a:r>
              <a:rPr lang="pl-PL" dirty="0" smtClean="0"/>
              <a:t>serwisy sieciowe nie są elementem jądra</a:t>
            </a:r>
            <a:r>
              <a:rPr lang="en-US" dirty="0" smtClean="0"/>
              <a:t>. </a:t>
            </a:r>
            <a:r>
              <a:rPr lang="pl-PL" dirty="0" smtClean="0"/>
              <a:t>Dostępny jest jeden zunifikowany interfejs, niezależnie od konfiguracji i ilości sieci</a:t>
            </a:r>
            <a:r>
              <a:rPr lang="en-US" dirty="0" smtClean="0"/>
              <a:t>. </a:t>
            </a:r>
          </a:p>
          <a:p>
            <a:r>
              <a:rPr lang="pl-PL" dirty="0" smtClean="0"/>
              <a:t>Architektura sieci pozwala na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Dynamiczne uruchamianie i zatrzymywanie sterowników sieciowych</a:t>
            </a:r>
            <a:r>
              <a:rPr lang="en-US" dirty="0" smtClean="0"/>
              <a:t>.</a:t>
            </a:r>
          </a:p>
          <a:p>
            <a:pPr lvl="1"/>
            <a:r>
              <a:rPr lang="pl-PL" dirty="0" smtClean="0"/>
              <a:t>Uruchamiania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i innych protokołów jednocześnie w dowolnej kombinacji</a:t>
            </a:r>
            <a:r>
              <a:rPr lang="en-US" dirty="0" smtClean="0"/>
              <a:t>.</a:t>
            </a:r>
          </a:p>
          <a:p>
            <a:r>
              <a:rPr lang="pl-PL" dirty="0" smtClean="0"/>
              <a:t>Natywna obsługa sieci składa się z procesu menadżera sieci (io-pkt-v4, io-pkt-v4-hc lub io-pkt-v6-hc) i jednego lub więcej modułów bibliotek dzielonych. Moduły te zawierać mogą protokoły (np. </a:t>
            </a:r>
            <a:r>
              <a:rPr lang="pl-PL" dirty="0" err="1" smtClean="0"/>
              <a:t>lsm-qnet.so</a:t>
            </a:r>
            <a:r>
              <a:rPr lang="pl-PL" dirty="0" smtClean="0"/>
              <a:t>) i sterowniki (np. </a:t>
            </a:r>
            <a:r>
              <a:rPr lang="pl-PL" dirty="0" err="1" smtClean="0"/>
              <a:t>devnp-speedo.so</a:t>
            </a:r>
            <a:r>
              <a:rPr lang="pl-PL" dirty="0" smtClean="0"/>
              <a:t>).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sieci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Menadżer sieci</a:t>
            </a:r>
            <a:r>
              <a:rPr lang="en-US" b="1" dirty="0" smtClean="0"/>
              <a:t> (</a:t>
            </a:r>
            <a:r>
              <a:rPr lang="en-US" b="1" dirty="0" err="1" smtClean="0"/>
              <a:t>io-pkt</a:t>
            </a:r>
            <a:r>
              <a:rPr lang="en-US" b="1" dirty="0" smtClean="0"/>
              <a:t>*)</a:t>
            </a:r>
          </a:p>
          <a:p>
            <a:r>
              <a:rPr lang="en-US" dirty="0" err="1" smtClean="0"/>
              <a:t>io-pkt</a:t>
            </a:r>
            <a:r>
              <a:rPr lang="en-US" dirty="0" smtClean="0"/>
              <a:t>* </a:t>
            </a:r>
            <a:r>
              <a:rPr lang="pl-PL" dirty="0" smtClean="0"/>
              <a:t>jest aktywnym elementem podsystemu sieciowego</a:t>
            </a:r>
            <a:r>
              <a:rPr lang="en-US" dirty="0" smtClean="0"/>
              <a:t>.</a:t>
            </a:r>
            <a:r>
              <a:rPr lang="pl-PL" dirty="0" smtClean="0"/>
              <a:t> Odpowiedzialny jest za załadowanie modułów protokołów i sterowników zgodnie z przekazaną mu konfiguracją</a:t>
            </a:r>
            <a:r>
              <a:rPr lang="en-US" dirty="0" smtClean="0"/>
              <a:t>. </a:t>
            </a:r>
          </a:p>
          <a:p>
            <a:r>
              <a:rPr lang="pl-PL" dirty="0" smtClean="0"/>
              <a:t>Załadowane moduły są obiektami dzielonymi zainstalowanymi w obrębie </a:t>
            </a:r>
            <a:r>
              <a:rPr lang="en-US" dirty="0" err="1" smtClean="0"/>
              <a:t>io-pkt</a:t>
            </a:r>
            <a:r>
              <a:rPr lang="en-US" dirty="0" smtClean="0"/>
              <a:t>*. </a:t>
            </a:r>
          </a:p>
          <a:p>
            <a:r>
              <a:rPr lang="pl-PL" dirty="0" smtClean="0"/>
              <a:t>Stos</a:t>
            </a:r>
            <a:r>
              <a:rPr lang="en-US" dirty="0" smtClean="0"/>
              <a:t> </a:t>
            </a:r>
            <a:r>
              <a:rPr lang="en-US" dirty="0" err="1" smtClean="0"/>
              <a:t>io-pkt</a:t>
            </a:r>
            <a:r>
              <a:rPr lang="en-US" dirty="0" smtClean="0"/>
              <a:t> </a:t>
            </a:r>
            <a:r>
              <a:rPr lang="pl-PL" dirty="0" smtClean="0"/>
              <a:t>posiada podobną architekturę do innych komponentów systemu</a:t>
            </a:r>
            <a:r>
              <a:rPr lang="en-US" dirty="0" smtClean="0"/>
              <a:t>. </a:t>
            </a:r>
            <a:r>
              <a:rPr lang="pl-PL" dirty="0" smtClean="0"/>
              <a:t>W najniższej warstwie znajdują się sterowniki współpracujące bezpośrednio ze sprzętem (odbiór i wysyłanie danych)</a:t>
            </a:r>
            <a:r>
              <a:rPr lang="en-US" dirty="0" smtClean="0"/>
              <a:t>. </a:t>
            </a:r>
            <a:r>
              <a:rPr lang="pl-PL" dirty="0" smtClean="0"/>
              <a:t>Warstwa druga wiąże ze sobą sterowniki i dostarcza zunifikowanego interfejsu dla przesyłania pakietów do komponentów stosu implementujących protokoły</a:t>
            </a:r>
            <a:r>
              <a:rPr lang="en-US" dirty="0" smtClean="0"/>
              <a:t>. </a:t>
            </a:r>
          </a:p>
          <a:p>
            <a:r>
              <a:rPr lang="pl-PL" dirty="0" smtClean="0"/>
              <a:t>Menadżer zasobów tworzy najwyższą warstwę stosu</a:t>
            </a:r>
            <a:r>
              <a:rPr lang="en-US" dirty="0" smtClean="0"/>
              <a:t>. </a:t>
            </a:r>
            <a:r>
              <a:rPr lang="pl-PL" dirty="0" smtClean="0"/>
              <a:t>Jest on pośrednikiem w przekazywaniu komunikatów pomiędzy stosem, a aplikacjami użytkownika</a:t>
            </a:r>
            <a:r>
              <a:rPr lang="en-US" dirty="0" smtClean="0"/>
              <a:t>. </a:t>
            </a:r>
            <a:r>
              <a:rPr lang="pl-PL" dirty="0" smtClean="0"/>
              <a:t>Dostarcza standaryzowanego interfejsu (</a:t>
            </a:r>
            <a:r>
              <a:rPr lang="en-US" i="1" dirty="0" smtClean="0"/>
              <a:t>open()</a:t>
            </a:r>
            <a:r>
              <a:rPr lang="en-US" dirty="0" smtClean="0"/>
              <a:t>, </a:t>
            </a:r>
            <a:r>
              <a:rPr lang="en-US" i="1" dirty="0" smtClean="0"/>
              <a:t>read()</a:t>
            </a:r>
            <a:r>
              <a:rPr lang="en-US" dirty="0" smtClean="0"/>
              <a:t>, </a:t>
            </a:r>
            <a:r>
              <a:rPr lang="en-US" i="1" dirty="0" smtClean="0"/>
              <a:t>write()</a:t>
            </a:r>
            <a:r>
              <a:rPr lang="en-US" dirty="0" smtClean="0"/>
              <a:t> </a:t>
            </a:r>
            <a:r>
              <a:rPr lang="pl-PL" dirty="0" smtClean="0"/>
              <a:t>i</a:t>
            </a:r>
            <a:r>
              <a:rPr lang="en-US" dirty="0" smtClean="0"/>
              <a:t> </a:t>
            </a:r>
            <a:r>
              <a:rPr lang="en-US" i="1" dirty="0" err="1" smtClean="0"/>
              <a:t>ioctl</a:t>
            </a:r>
            <a:r>
              <a:rPr lang="en-US" i="1" dirty="0" smtClean="0"/>
              <a:t>()</a:t>
            </a:r>
            <a:r>
              <a:rPr lang="pl-PL" dirty="0" smtClean="0"/>
              <a:t>) wykorzystującego komunikaty</a:t>
            </a:r>
            <a:r>
              <a:rPr lang="en-US" dirty="0" smtClean="0"/>
              <a:t> </a:t>
            </a:r>
            <a:r>
              <a:rPr lang="pl-PL" dirty="0" smtClean="0"/>
              <a:t>do komunikacji z aplikacjami sieciowymi</a:t>
            </a:r>
            <a:r>
              <a:rPr lang="en-US" dirty="0" smtClean="0"/>
              <a:t>. </a:t>
            </a:r>
            <a:r>
              <a:rPr lang="pl-PL" dirty="0" smtClean="0"/>
              <a:t>Aplikacje sieciowe konsolidowane są z biblioteką </a:t>
            </a:r>
            <a:r>
              <a:rPr lang="pl-PL" dirty="0" err="1" smtClean="0"/>
              <a:t>socketów</a:t>
            </a:r>
            <a:r>
              <a:rPr lang="en-US" dirty="0" smtClean="0"/>
              <a:t>. </a:t>
            </a:r>
            <a:r>
              <a:rPr lang="pl-PL" dirty="0" smtClean="0"/>
              <a:t>Jest ona warstwą pośredniczącą między interfejsem stosu opartym na komunikatach, a warstwą API opartą na </a:t>
            </a:r>
            <a:r>
              <a:rPr lang="pl-PL" dirty="0" err="1" smtClean="0"/>
              <a:t>socketach</a:t>
            </a:r>
            <a:r>
              <a:rPr lang="pl-PL" dirty="0" smtClean="0"/>
              <a:t> w stylu BSD, która obecnie stała się standardem w programowaniu sieciowym.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sieci</a:t>
            </a:r>
            <a:endParaRPr lang="en-US" dirty="0"/>
          </a:p>
        </p:txBody>
      </p:sp>
      <p:pic>
        <p:nvPicPr>
          <p:cNvPr id="10" name="Symbol zastępczy zawartości 9" descr="io-pkt_archite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550" y="2058194"/>
            <a:ext cx="4152900" cy="3609975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sieci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Model wielowątkowy</a:t>
            </a:r>
            <a:endParaRPr lang="en-US" b="1" dirty="0" smtClean="0"/>
          </a:p>
          <a:p>
            <a:r>
              <a:rPr lang="pl-PL" dirty="0" smtClean="0"/>
              <a:t>Domyślnym modelem pracy </a:t>
            </a:r>
            <a:r>
              <a:rPr lang="en-US" dirty="0" err="1" smtClean="0"/>
              <a:t>io-pkt</a:t>
            </a:r>
            <a:r>
              <a:rPr lang="en-US" dirty="0" smtClean="0"/>
              <a:t> </a:t>
            </a:r>
            <a:r>
              <a:rPr lang="pl-PL" dirty="0" smtClean="0"/>
              <a:t>jest tworzenie jednego wątku na każdy CPU</a:t>
            </a:r>
            <a:r>
              <a:rPr lang="en-US" dirty="0" smtClean="0"/>
              <a:t>. </a:t>
            </a:r>
            <a:r>
              <a:rPr lang="pl-PL" dirty="0" smtClean="0"/>
              <a:t>Stos</a:t>
            </a:r>
            <a:r>
              <a:rPr lang="en-US" dirty="0" smtClean="0"/>
              <a:t> </a:t>
            </a:r>
            <a:r>
              <a:rPr lang="en-US" dirty="0" err="1" smtClean="0"/>
              <a:t>io-pkt</a:t>
            </a:r>
            <a:r>
              <a:rPr lang="en-US" dirty="0" smtClean="0"/>
              <a:t> </a:t>
            </a:r>
            <a:r>
              <a:rPr lang="pl-PL" dirty="0" smtClean="0"/>
              <a:t>jest w pełni wielowątkowy w warstwie drugiej</a:t>
            </a:r>
            <a:r>
              <a:rPr lang="en-US" dirty="0" smtClean="0"/>
              <a:t>. </a:t>
            </a:r>
            <a:r>
              <a:rPr lang="pl-PL" dirty="0" smtClean="0"/>
              <a:t>Jednak tylko jeden wątek może uzyskać „kontekst stosu” dla przetwarzania pakietów w wyższych warstwach.</a:t>
            </a:r>
            <a:r>
              <a:rPr lang="en-US" dirty="0" smtClean="0"/>
              <a:t> </a:t>
            </a:r>
            <a:r>
              <a:rPr lang="pl-PL" dirty="0" smtClean="0"/>
              <a:t>Jeśli wiele źródeł przerwań żąda obsługi w tym samym czasie mogą zostać obsłużone przez wiele wątków.</a:t>
            </a:r>
            <a:r>
              <a:rPr lang="en-US" dirty="0" smtClean="0"/>
              <a:t> </a:t>
            </a:r>
            <a:r>
              <a:rPr lang="pl-PL" dirty="0" smtClean="0"/>
              <a:t>Tylko jeden wątek może obsługiwać konkretne źródło przerwań w tym samym czasie. Zwykle przerwanie od urządzenia sieciowego oznacza, że są do odebrania pakiety.</a:t>
            </a:r>
            <a:r>
              <a:rPr lang="en-US" dirty="0" smtClean="0"/>
              <a:t> </a:t>
            </a:r>
            <a:r>
              <a:rPr lang="pl-PL" dirty="0" smtClean="0"/>
              <a:t>Ten sam wątek, który obsługuje odbiór pakietów, może później  przesłać je do innego interfejsu.</a:t>
            </a:r>
            <a:r>
              <a:rPr lang="en-US" dirty="0" smtClean="0"/>
              <a:t> </a:t>
            </a:r>
          </a:p>
          <a:p>
            <a:r>
              <a:rPr lang="pl-PL" dirty="0" smtClean="0"/>
              <a:t>Stos wykorzystuje pewną pulę wątków do obsługi zdarzeń generowanych przez inne części systemu. Mogą to być:</a:t>
            </a:r>
          </a:p>
          <a:p>
            <a:pPr lvl="1"/>
            <a:r>
              <a:rPr lang="pl-PL" dirty="0" err="1" smtClean="0"/>
              <a:t>Timeouty</a:t>
            </a:r>
            <a:endParaRPr lang="en-US" dirty="0" smtClean="0"/>
          </a:p>
          <a:p>
            <a:pPr lvl="1"/>
            <a:r>
              <a:rPr lang="pl-PL" dirty="0" smtClean="0"/>
              <a:t>Zdarzenia </a:t>
            </a:r>
            <a:r>
              <a:rPr lang="en-US" dirty="0" smtClean="0"/>
              <a:t>ISR events</a:t>
            </a:r>
          </a:p>
          <a:p>
            <a:pPr lvl="1"/>
            <a:r>
              <a:rPr lang="pl-PL" dirty="0" smtClean="0"/>
              <a:t>Inne, generowane przez stos lub moduły protokołów</a:t>
            </a:r>
          </a:p>
          <a:p>
            <a:r>
              <a:rPr lang="pl-PL" dirty="0" smtClean="0"/>
              <a:t>Z linii komend można sterować priorytetem wątku odbierającego pakiety</a:t>
            </a:r>
            <a:r>
              <a:rPr lang="en-US" dirty="0" smtClean="0"/>
              <a:t>. </a:t>
            </a:r>
            <a:r>
              <a:rPr lang="pl-PL" dirty="0" smtClean="0"/>
              <a:t>Żądania połączeniowe klientów obsługiwane są ze zmiennym priorytetem (tzn. priorytet wątku obsługującego jest zgodny z priorytetem wątku aplikacji zgłaszającego żądanie do menadżera zasobów stosu)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sieci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Moduł protokołu</a:t>
            </a:r>
            <a:endParaRPr lang="en-US" b="1" dirty="0" smtClean="0"/>
          </a:p>
          <a:p>
            <a:r>
              <a:rPr lang="pl-PL" dirty="0" smtClean="0"/>
              <a:t>Moduł protokołu sieciowego odpowiedzialny jest za implementacje szczegółów określonego protokołu </a:t>
            </a:r>
            <a:r>
              <a:rPr lang="en-US" dirty="0" smtClean="0"/>
              <a:t>(</a:t>
            </a:r>
            <a:r>
              <a:rPr lang="pl-PL" dirty="0" err="1" smtClean="0"/>
              <a:t>np</a:t>
            </a:r>
            <a:r>
              <a:rPr lang="en-US" dirty="0" smtClean="0"/>
              <a:t>. </a:t>
            </a:r>
            <a:r>
              <a:rPr lang="en-US" dirty="0" err="1" smtClean="0"/>
              <a:t>Qnet</a:t>
            </a:r>
            <a:r>
              <a:rPr lang="en-US" dirty="0" smtClean="0"/>
              <a:t>). </a:t>
            </a:r>
            <a:r>
              <a:rPr lang="pl-PL" dirty="0" smtClean="0"/>
              <a:t>Każdy moduł protokołu jest obiektem dzielonym</a:t>
            </a:r>
            <a:r>
              <a:rPr lang="en-US" dirty="0" smtClean="0"/>
              <a:t> (</a:t>
            </a:r>
            <a:r>
              <a:rPr lang="pl-PL" dirty="0" err="1" smtClean="0"/>
              <a:t>np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lsm-qnet.so</a:t>
            </a:r>
            <a:r>
              <a:rPr lang="en-US" dirty="0" smtClean="0"/>
              <a:t>). </a:t>
            </a:r>
            <a:r>
              <a:rPr lang="pl-PL" dirty="0" smtClean="0"/>
              <a:t>Jednocześnie może zostać załadowanych i uruchomionych wiele modułów protokołów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jest natywnym protokołem sieciowym </a:t>
            </a:r>
            <a:r>
              <a:rPr lang="en-US" dirty="0" smtClean="0"/>
              <a:t>QNX Neutrino.</a:t>
            </a:r>
            <a:r>
              <a:rPr lang="pl-PL" dirty="0" smtClean="0"/>
              <a:t> Jego głównym zadaniem jest transparentne rozszerzenie mechanizmu komunikatów IPC na sieć </a:t>
            </a:r>
            <a:r>
              <a:rPr lang="pl-PL" dirty="0" err="1" smtClean="0"/>
              <a:t>mikrojąder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QNX –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Producent: QNX Software </a:t>
            </a:r>
            <a:r>
              <a:rPr lang="pl-PL" dirty="0" err="1" smtClean="0"/>
              <a:t>Systemes</a:t>
            </a:r>
            <a:endParaRPr lang="pl-PL" dirty="0" smtClean="0"/>
          </a:p>
          <a:p>
            <a:r>
              <a:rPr lang="pl-PL" dirty="0" smtClean="0"/>
              <a:t>Najnowsza wersja: QNX </a:t>
            </a:r>
            <a:r>
              <a:rPr lang="pl-PL" dirty="0" err="1" smtClean="0"/>
              <a:t>Momentics</a:t>
            </a:r>
            <a:r>
              <a:rPr lang="pl-PL" dirty="0" smtClean="0"/>
              <a:t> v.6.3.2</a:t>
            </a:r>
          </a:p>
          <a:p>
            <a:r>
              <a:rPr lang="pl-PL" dirty="0" smtClean="0"/>
              <a:t>Platformy sprzętowe: </a:t>
            </a:r>
            <a:r>
              <a:rPr lang="en-US" dirty="0" smtClean="0"/>
              <a:t>x86, ARM, </a:t>
            </a:r>
            <a:r>
              <a:rPr lang="en-US" dirty="0" err="1" smtClean="0"/>
              <a:t>XScale</a:t>
            </a:r>
            <a:r>
              <a:rPr lang="en-US" dirty="0" smtClean="0"/>
              <a:t>, PowerPC, MIPS, SH-4</a:t>
            </a:r>
            <a:r>
              <a:rPr lang="pl-PL" dirty="0" smtClean="0"/>
              <a:t>.</a:t>
            </a:r>
          </a:p>
          <a:p>
            <a:r>
              <a:rPr lang="pl-PL" dirty="0" smtClean="0"/>
              <a:t>Jądro systemu: </a:t>
            </a:r>
            <a:r>
              <a:rPr lang="pl-PL" b="1" dirty="0" smtClean="0"/>
              <a:t>Neutrino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sieci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Moduł sterownika</a:t>
            </a:r>
            <a:endParaRPr lang="en-US" b="1" dirty="0" smtClean="0"/>
          </a:p>
          <a:p>
            <a:r>
              <a:rPr lang="pl-PL" dirty="0" smtClean="0"/>
              <a:t>Moduł sterownika sieci jest odpowiedzialny za obsługę konkretnej karty sieciowej</a:t>
            </a:r>
            <a:r>
              <a:rPr lang="en-US" dirty="0" smtClean="0"/>
              <a:t>. </a:t>
            </a:r>
            <a:r>
              <a:rPr lang="pl-PL" dirty="0" smtClean="0"/>
              <a:t>Każdy sterownik jest obiektem dzielonym ładowanym jako komponent </a:t>
            </a:r>
            <a:r>
              <a:rPr lang="en-US" dirty="0" err="1" smtClean="0"/>
              <a:t>io-pkt</a:t>
            </a:r>
            <a:r>
              <a:rPr lang="en-US" dirty="0" smtClean="0"/>
              <a:t>*.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Protokół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został zaprojektowany jako sieć ściśle powiązanych zaufanych komputerów</a:t>
            </a:r>
            <a:r>
              <a:rPr lang="en-US" dirty="0" smtClean="0"/>
              <a:t>.</a:t>
            </a:r>
            <a:r>
              <a:rPr lang="pl-PL" dirty="0" smtClean="0"/>
              <a:t> Pozwala on komputerom przynależnym do sieci na efektywne współdzielenie zasobów</a:t>
            </a:r>
          </a:p>
          <a:p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nie przeprowadza żadnej autentykacji żądań zdalnych, pliki są chronione przez normalne prawa dostępu użytkowników i grup</a:t>
            </a:r>
            <a:r>
              <a:rPr lang="en-US" dirty="0" smtClean="0"/>
              <a:t>. </a:t>
            </a:r>
            <a:r>
              <a:rPr lang="pl-PL" dirty="0" smtClean="0"/>
              <a:t>Można także uruchamiać i zatrzymywać procesy na dowolnym komputerze w sieci oraz komunikować się z już działającymi, włączając w to zarządców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Efektem rozszerzenia przez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komunikatów na sieć jest także transparentne działanie w sieci innych form komunikacji</a:t>
            </a:r>
            <a:r>
              <a:rPr lang="en-US" dirty="0" smtClean="0"/>
              <a:t> (</a:t>
            </a:r>
            <a:r>
              <a:rPr lang="pl-PL" dirty="0" smtClean="0"/>
              <a:t>sygnałów,</a:t>
            </a:r>
            <a:r>
              <a:rPr lang="en-US" dirty="0" smtClean="0"/>
              <a:t> </a:t>
            </a:r>
            <a:r>
              <a:rPr lang="pl-PL" dirty="0" smtClean="0"/>
              <a:t>kolejek komunikatów, nazwanych semaforów</a:t>
            </a:r>
            <a:r>
              <a:rPr lang="en-US" dirty="0" smtClean="0"/>
              <a:t>, named semaphores)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pic>
        <p:nvPicPr>
          <p:cNvPr id="6" name="Symbol zastępczy zawartości 5" descr="simplene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312" y="2824956"/>
            <a:ext cx="2619375" cy="2076450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Kod wymagany dla komunikacji klient-serwer jest identyczny jak w przypadku jednego węzła, z jednym ważnym wyjątkiem. Ścieżka powinna zawierać prefiks specyfikujący węzeł. Prefiks ten jest tłumaczony na deskryptor węzła dla niskopoziomowych wywołań jądra.</a:t>
            </a:r>
            <a:r>
              <a:rPr lang="en-US" dirty="0" smtClean="0"/>
              <a:t> </a:t>
            </a:r>
            <a:r>
              <a:rPr lang="pl-PL" dirty="0" smtClean="0"/>
              <a:t>Każdy węzeł w sieci ma przypisany deskryptor. Jedynie za jego pomocą można stwierdzić czy dany system pracuje w sieci czy samodzielnie.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Przestrzenie nazw wszystkich węzłów w sieci </a:t>
            </a:r>
            <a:r>
              <a:rPr lang="pl-PL" dirty="0" err="1" smtClean="0"/>
              <a:t>Qnet</a:t>
            </a:r>
            <a:r>
              <a:rPr lang="pl-PL" dirty="0" smtClean="0"/>
              <a:t> dodawane są do lokalnych</a:t>
            </a:r>
            <a:r>
              <a:rPr lang="en-US" dirty="0" smtClean="0"/>
              <a:t>. </a:t>
            </a:r>
          </a:p>
          <a:p>
            <a:r>
              <a:rPr lang="pl-PL" dirty="0" smtClean="0"/>
              <a:t>Posiadają prefiks</a:t>
            </a:r>
            <a:r>
              <a:rPr lang="en-US" dirty="0" smtClean="0"/>
              <a:t> /net (</a:t>
            </a:r>
            <a:r>
              <a:rPr lang="pl-PL" dirty="0" smtClean="0"/>
              <a:t>tworzony domyślnie katalog przez menadżera protokołu </a:t>
            </a:r>
            <a:r>
              <a:rPr lang="pl-PL" dirty="0" err="1" smtClean="0"/>
              <a:t>Qnet</a:t>
            </a:r>
            <a:r>
              <a:rPr lang="pl-PL" dirty="0" smtClean="0"/>
              <a:t> </a:t>
            </a:r>
            <a:r>
              <a:rPr lang="pl-PL" dirty="0" err="1" smtClean="0"/>
              <a:t>lsm-qnet.so</a:t>
            </a:r>
            <a:r>
              <a:rPr lang="en-US" dirty="0" smtClean="0"/>
              <a:t>). </a:t>
            </a:r>
          </a:p>
          <a:p>
            <a:r>
              <a:rPr lang="pl-PL" dirty="0" smtClean="0"/>
              <a:t>Na przykład węzeł</a:t>
            </a:r>
            <a:r>
              <a:rPr lang="en-US" dirty="0" smtClean="0"/>
              <a:t> node1 </a:t>
            </a:r>
            <a:r>
              <a:rPr lang="pl-PL" dirty="0" smtClean="0"/>
              <a:t>pojawi się jako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/net/node1/dev/socket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/net/node1/dev/ser1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/net/node1/home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/net/node1/bin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en-US" dirty="0" smtClean="0"/>
              <a:t>....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7" y="2714620"/>
            <a:ext cx="3743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84331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fd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=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open</a:t>
            </a:r>
            <a:r>
              <a: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("/net/lab2/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dev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/ser1",O_RDWR...); /*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Open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 serial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device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on node1*/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Podejmowane akcje</a:t>
            </a:r>
            <a:r>
              <a:rPr lang="en-US" dirty="0" smtClean="0"/>
              <a:t>:</a:t>
            </a:r>
          </a:p>
          <a:p>
            <a:pPr lvl="1"/>
            <a:r>
              <a:rPr lang="pl-PL" dirty="0" smtClean="0"/>
              <a:t>Przesyłany jest komunikat od klienta do lokalnego menadżera procesów z zapytaniem do jakiego  procesu przynależy ścieżka </a:t>
            </a:r>
            <a:r>
              <a:rPr lang="en-US" dirty="0" smtClean="0"/>
              <a:t>/net/lab2/dev/ser1. </a:t>
            </a:r>
            <a:r>
              <a:rPr lang="pl-PL" dirty="0" smtClean="0"/>
              <a:t>Menadżer procesów zwróci komunikat przekierowujący wskazujący lokalnego menadżera sieci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Klient wysyła komunikat do lokalnego menadżera sieci z zapytaniem o ścieżkę</a:t>
            </a:r>
            <a:r>
              <a:rPr lang="en-US" dirty="0" smtClean="0"/>
              <a:t>. </a:t>
            </a:r>
            <a:r>
              <a:rPr lang="pl-PL" dirty="0" smtClean="0"/>
              <a:t>Menadżer sieci zwraca kolejny komunikat przekierowujący przekazując deskryptor węzła, PID i channel ID menadżera procesów w węźle lab2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Klient nawiązuje połączenie z menadżerem procesów węzła lab2 pytając po raz kolejny o właściciela ścieżki</a:t>
            </a:r>
            <a:r>
              <a:rPr lang="en-US" dirty="0" smtClean="0"/>
              <a:t>. </a:t>
            </a:r>
            <a:r>
              <a:rPr lang="pl-PL" dirty="0" smtClean="0"/>
              <a:t>Otrzymuje w odpowiedzi kolejny komunikat przekierowujący zawierający deskryptor węzła, channel ID i PID menadżera portu szeregowego w węźle lab2</a:t>
            </a:r>
            <a:r>
              <a:rPr lang="en-US" dirty="0" smtClean="0"/>
              <a:t>. </a:t>
            </a:r>
          </a:p>
          <a:p>
            <a:pPr lvl="1"/>
            <a:r>
              <a:rPr lang="pl-PL" dirty="0" smtClean="0"/>
              <a:t>Klient tworzy połączenie ze sterownikiem portu szeregowego w węźle </a:t>
            </a:r>
            <a:r>
              <a:rPr lang="en-US" dirty="0" smtClean="0"/>
              <a:t>lab2. </a:t>
            </a:r>
            <a:r>
              <a:rPr lang="pl-PL" dirty="0" smtClean="0"/>
              <a:t>Od tego miejsca z perspektywy klienta komunikacja jest identyczna jak w przypadku pojedynczego węzła. Wszelkie późniejsze komunikaty przesyłane są bezpośrednio pomiędzy klientem i serwerem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Global Name Service (GNS)</a:t>
            </a:r>
          </a:p>
          <a:p>
            <a:r>
              <a:rPr lang="en-US" dirty="0" smtClean="0"/>
              <a:t>GNS </a:t>
            </a:r>
            <a:r>
              <a:rPr lang="pl-PL" dirty="0" smtClean="0"/>
              <a:t>pozwala na lokalizację usługi poprzez umowną nazwę niezależnie od jej lokalizacji.</a:t>
            </a:r>
          </a:p>
          <a:p>
            <a:r>
              <a:rPr lang="pl-PL" dirty="0" smtClean="0"/>
              <a:t>Na przykład można korzystać z usługi modem, zamiast odwoływać się do </a:t>
            </a:r>
            <a:r>
              <a:rPr lang="en-US" dirty="0" smtClean="0"/>
              <a:t>/net/lab1/dev/ser1.</a:t>
            </a:r>
            <a:endParaRPr lang="pl-PL" dirty="0" smtClean="0"/>
          </a:p>
          <a:p>
            <a:r>
              <a:rPr lang="pl-PL" dirty="0" smtClean="0"/>
              <a:t>Serwer GNS może zostać skonfigurowany tak, że będzie pokrywał wszystkie węzły w sieci </a:t>
            </a:r>
            <a:r>
              <a:rPr lang="pl-PL" dirty="0" err="1" smtClean="0"/>
              <a:t>Qnet</a:t>
            </a:r>
            <a:r>
              <a:rPr lang="pl-PL" dirty="0" smtClean="0"/>
              <a:t>, lub jedynie ich część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/>
              <a:t>Redundantny </a:t>
            </a:r>
            <a:r>
              <a:rPr lang="en-US" b="1" dirty="0" err="1" smtClean="0"/>
              <a:t>Qnet</a:t>
            </a:r>
            <a:endParaRPr lang="en-US" b="1" dirty="0" smtClean="0"/>
          </a:p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 </a:t>
            </a:r>
            <a:r>
              <a:rPr lang="pl-PL" dirty="0" smtClean="0"/>
              <a:t>jest czynnikiem często pojawiającym się w systemach kontrolnych czasu rzeczywistego</a:t>
            </a:r>
            <a:r>
              <a:rPr lang="en-US" dirty="0" smtClean="0"/>
              <a:t>. </a:t>
            </a:r>
            <a:r>
              <a:rPr lang="pl-PL" dirty="0" smtClean="0"/>
              <a:t>W sieci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pl-PL" dirty="0" smtClean="0"/>
              <a:t>sprowadza się do wyboru medium transmisyjnego. W systemach z dwoma lub więcej interfejsami sieciowymi </a:t>
            </a:r>
            <a:r>
              <a:rPr lang="pl-PL" dirty="0" err="1" smtClean="0"/>
              <a:t>Qnet</a:t>
            </a:r>
            <a:r>
              <a:rPr lang="pl-PL" dirty="0" smtClean="0"/>
              <a:t> wybiera jeden zgodnie z założoną polityką </a:t>
            </a:r>
            <a:r>
              <a:rPr lang="pl-PL" dirty="0" err="1" smtClean="0"/>
              <a:t>QoS</a:t>
            </a:r>
            <a:r>
              <a:rPr lang="en-US" dirty="0" smtClean="0"/>
              <a:t>. </a:t>
            </a:r>
          </a:p>
          <a:p>
            <a:r>
              <a:rPr lang="pl-PL" dirty="0" smtClean="0"/>
              <a:t>W przypadku systemów z jednym interfejsem sieciowym polityka </a:t>
            </a:r>
            <a:r>
              <a:rPr lang="pl-PL" dirty="0" err="1" smtClean="0"/>
              <a:t>QoS</a:t>
            </a:r>
            <a:r>
              <a:rPr lang="pl-PL" dirty="0" smtClean="0"/>
              <a:t> nie ma zastosowania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QNX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b="1" dirty="0" smtClean="0"/>
              <a:t>Zgodność ze standardami POSIX</a:t>
            </a:r>
          </a:p>
          <a:p>
            <a:pPr algn="just"/>
            <a:r>
              <a:rPr lang="pl-PL" dirty="0" smtClean="0"/>
              <a:t>POSIX często kojarzony jest z systemami Unix.</a:t>
            </a:r>
          </a:p>
          <a:p>
            <a:pPr algn="just"/>
            <a:r>
              <a:rPr lang="pl-PL" dirty="0" smtClean="0"/>
              <a:t>POSIX nie opisuje implementacji lecz interfejs.</a:t>
            </a:r>
          </a:p>
          <a:p>
            <a:pPr algn="just"/>
            <a:r>
              <a:rPr lang="pl-PL" dirty="0" smtClean="0"/>
              <a:t>Pozwoliło to na zaimplementowanie go w systemie o całkiem odmiennej architekturze (opartym na </a:t>
            </a:r>
            <a:r>
              <a:rPr lang="pl-PL" dirty="0" err="1" smtClean="0"/>
              <a:t>mikrojądrze</a:t>
            </a:r>
            <a:r>
              <a:rPr lang="pl-PL" dirty="0" smtClean="0"/>
              <a:t>).</a:t>
            </a:r>
          </a:p>
          <a:p>
            <a:pPr algn="just"/>
            <a:r>
              <a:rPr lang="pl-PL" dirty="0" smtClean="0"/>
              <a:t>Przenośność aplikacji pomiędzy różnymi platformami i systemami operacyjnymi.</a:t>
            </a:r>
          </a:p>
          <a:p>
            <a:pPr algn="just"/>
            <a:r>
              <a:rPr lang="pl-PL" dirty="0" smtClean="0"/>
              <a:t>Wymagania wobec programistów są niezależne od rodzaju platformy sprzętowej i oprogramowania systemowego.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Polityki </a:t>
            </a:r>
            <a:r>
              <a:rPr lang="en-US" b="1" dirty="0" err="1" smtClean="0"/>
              <a:t>QoS</a:t>
            </a:r>
            <a:endParaRPr lang="en-US" b="1" dirty="0" smtClean="0"/>
          </a:p>
          <a:p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wspiera transmisję w środowisku wielu sieci i dostarcza polityk określających w jaki sposób powinien zostać dokonany wybór interfejsu sieciowego</a:t>
            </a:r>
            <a:r>
              <a:rPr lang="en-US" dirty="0" smtClean="0"/>
              <a:t>: </a:t>
            </a:r>
            <a:endParaRPr lang="pl-PL" dirty="0" smtClean="0"/>
          </a:p>
          <a:p>
            <a:pPr lvl="1"/>
            <a:r>
              <a:rPr lang="en-US" dirty="0" err="1" smtClean="0"/>
              <a:t>loadbalance</a:t>
            </a:r>
            <a:r>
              <a:rPr lang="en-US" dirty="0" smtClean="0"/>
              <a:t> (</a:t>
            </a:r>
            <a:r>
              <a:rPr lang="pl-PL" dirty="0" smtClean="0"/>
              <a:t>domyślna</a:t>
            </a:r>
            <a:r>
              <a:rPr lang="en-US" dirty="0" smtClean="0"/>
              <a:t>)</a:t>
            </a:r>
            <a:r>
              <a:rPr lang="pl-PL" dirty="0" smtClean="0"/>
              <a:t> - </a:t>
            </a:r>
            <a:r>
              <a:rPr lang="en-US" dirty="0" smtClean="0"/>
              <a:t>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ma swobodny wybór wśród dostępnych sieci i rozdziela transmisje pomiędzy nie</a:t>
            </a:r>
          </a:p>
          <a:p>
            <a:pPr lvl="1"/>
            <a:r>
              <a:rPr lang="en-US" dirty="0" smtClean="0"/>
              <a:t>preferred </a:t>
            </a:r>
            <a:r>
              <a:rPr lang="pl-PL" dirty="0" smtClean="0"/>
              <a:t>-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wykorzystuje wskazany interfejs i ignoruje pozostałe </a:t>
            </a:r>
            <a:r>
              <a:rPr lang="en-US" dirty="0" smtClean="0"/>
              <a:t>(</a:t>
            </a:r>
            <a:r>
              <a:rPr lang="pl-PL" dirty="0" smtClean="0"/>
              <a:t>poza przypadkiem awarii sieci preferowanej</a:t>
            </a:r>
            <a:r>
              <a:rPr lang="en-US" dirty="0" smtClean="0"/>
              <a:t>).</a:t>
            </a:r>
            <a:endParaRPr lang="pl-PL" dirty="0" smtClean="0"/>
          </a:p>
          <a:p>
            <a:pPr lvl="1"/>
            <a:r>
              <a:rPr lang="en-US" dirty="0" smtClean="0"/>
              <a:t>exclusive </a:t>
            </a:r>
            <a:r>
              <a:rPr lang="pl-PL" dirty="0" smtClean="0"/>
              <a:t>-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używa tylko jednej sieci, ignoruje pozostałe, nawet jeśli wskazana uległa awarii</a:t>
            </a:r>
            <a:r>
              <a:rPr lang="en-US" dirty="0" smtClean="0"/>
              <a:t>.</a:t>
            </a:r>
            <a:endParaRPr lang="pl-P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l-PL" sz="3200" dirty="0" smtClean="0"/>
              <a:t>Dla czerpana pełnych korzyści z </a:t>
            </a:r>
            <a:r>
              <a:rPr lang="en-US" sz="3200" dirty="0" err="1" smtClean="0"/>
              <a:t>QoS</a:t>
            </a:r>
            <a:r>
              <a:rPr lang="pl-PL" sz="3200" dirty="0" smtClean="0"/>
              <a:t> sieci powinny być fizycznie rozdzielone.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Qnet</a:t>
            </a:r>
            <a:r>
              <a:rPr lang="en-US" b="1" dirty="0" smtClean="0"/>
              <a:t> </a:t>
            </a:r>
            <a:r>
              <a:rPr lang="pl-PL" b="1" dirty="0" smtClean="0"/>
              <a:t>i pojedyncza sieć</a:t>
            </a:r>
            <a:endParaRPr lang="en-US" b="1" dirty="0" smtClean="0"/>
          </a:p>
          <a:p>
            <a:r>
              <a:rPr lang="pl-PL" dirty="0" smtClean="0"/>
              <a:t>Jeżeli połączenie ulegnie awarii</a:t>
            </a:r>
            <a:r>
              <a:rPr lang="en-US" dirty="0" smtClean="0"/>
              <a:t>, </a:t>
            </a:r>
            <a:r>
              <a:rPr lang="en-US" dirty="0" err="1" smtClean="0"/>
              <a:t>Qnet</a:t>
            </a:r>
            <a:r>
              <a:rPr lang="en-US" dirty="0" smtClean="0"/>
              <a:t> </a:t>
            </a:r>
            <a:r>
              <a:rPr lang="pl-PL" dirty="0" smtClean="0"/>
              <a:t>rozpozna awarię, ale nie przełączy się na drugie połączenie, gdyż oba wiodą do tego samego huba</a:t>
            </a:r>
            <a:r>
              <a:rPr lang="en-US" dirty="0" smtClean="0"/>
              <a:t>. </a:t>
            </a:r>
            <a:r>
              <a:rPr lang="pl-PL" dirty="0" smtClean="0"/>
              <a:t>Do aplikacji należy wyjście z sytuacji awaryjnej i wznowienie połączenia, </a:t>
            </a:r>
            <a:r>
              <a:rPr lang="pl-PL" dirty="0" err="1" smtClean="0"/>
              <a:t>Qnet</a:t>
            </a:r>
            <a:r>
              <a:rPr lang="pl-PL" dirty="0" smtClean="0"/>
              <a:t> przełączy się wtedy na działającą linię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Symbol zastępczy zawartości 4" descr="qnet_one_netw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500570"/>
            <a:ext cx="2457450" cy="16478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Protokół </a:t>
            </a:r>
            <a:r>
              <a:rPr lang="pl-PL" b="1" dirty="0" err="1" smtClean="0"/>
              <a:t>Qnet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Qnet</a:t>
            </a:r>
            <a:r>
              <a:rPr lang="en-US" b="1" dirty="0" smtClean="0"/>
              <a:t> </a:t>
            </a:r>
            <a:r>
              <a:rPr lang="pl-PL" b="1" dirty="0" smtClean="0"/>
              <a:t>i fizycznie rozdzielone sieci</a:t>
            </a:r>
            <a:endParaRPr lang="en-US" b="1" dirty="0" smtClean="0"/>
          </a:p>
          <a:p>
            <a:r>
              <a:rPr lang="pl-PL" dirty="0" smtClean="0"/>
              <a:t>Jeżeli nastąpi awaria </a:t>
            </a:r>
            <a:r>
              <a:rPr lang="pl-PL" dirty="0" err="1" smtClean="0"/>
              <a:t>Qnet</a:t>
            </a:r>
            <a:r>
              <a:rPr lang="pl-PL" dirty="0" smtClean="0"/>
              <a:t> automatycznie przełączy się na drugą linię. Aplikacje nie będzie powiadamiana o awarii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Symbol zastępczy zawartości 3" descr="qnet_two_networ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275" y="4000504"/>
            <a:ext cx="2457450" cy="2133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Wiele systemów wbudowanych potrzebuje interfejsu do interakcji z operatorem. W przypadku systemów o dużej złożoności naturalnym wyborem wydaje się interfejs użytkownika oparty na oknach. Niestety tradycyjne systemy tego typu, przeznaczone dla komputerów klasy PC, wymagają zbyt wielu zasobów, aby mogły być z powodzeniem stosowane w systemach wbudowanych.</a:t>
            </a:r>
          </a:p>
          <a:p>
            <a:r>
              <a:rPr lang="pl-PL" dirty="0" smtClean="0"/>
              <a:t>Doświadczenia zdobyte podczas tworzenia </a:t>
            </a:r>
            <a:r>
              <a:rPr lang="pl-PL" dirty="0" err="1" smtClean="0"/>
              <a:t>mikrojądra</a:t>
            </a:r>
            <a:r>
              <a:rPr lang="pl-PL" dirty="0" smtClean="0"/>
              <a:t> Neutrino wykorzystane zostały przy opracowywaniu </a:t>
            </a:r>
            <a:r>
              <a:rPr lang="pl-PL" dirty="0" err="1" smtClean="0"/>
              <a:t>Photon</a:t>
            </a:r>
            <a:r>
              <a:rPr lang="pl-PL" dirty="0" smtClean="0"/>
              <a:t> </a:t>
            </a:r>
            <a:r>
              <a:rPr lang="pl-PL" dirty="0" err="1" smtClean="0"/>
              <a:t>microGUI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Photon</a:t>
            </a:r>
            <a:r>
              <a:rPr lang="pl-PL" dirty="0" smtClean="0"/>
              <a:t> </a:t>
            </a:r>
            <a:r>
              <a:rPr lang="pl-PL" dirty="0" err="1" smtClean="0"/>
              <a:t>microGUI</a:t>
            </a:r>
            <a:r>
              <a:rPr lang="pl-PL" dirty="0" smtClean="0"/>
              <a:t> zaprojektowane zostało jako graficzne „</a:t>
            </a:r>
            <a:r>
              <a:rPr lang="pl-PL" dirty="0" err="1" smtClean="0"/>
              <a:t>mikrojądro</a:t>
            </a:r>
            <a:r>
              <a:rPr lang="pl-PL" dirty="0" smtClean="0"/>
              <a:t>” stanowiące jeden proces, komunikujący się z ze współpracującymi procesami poprzez mechanizmy IPC.</a:t>
            </a:r>
          </a:p>
          <a:p>
            <a:r>
              <a:rPr lang="pl-PL" dirty="0" smtClean="0"/>
              <a:t>Na pierwszy rzut oka architektura </a:t>
            </a:r>
            <a:r>
              <a:rPr lang="pl-PL" dirty="0" err="1" smtClean="0"/>
              <a:t>Photon</a:t>
            </a:r>
            <a:r>
              <a:rPr lang="pl-PL" dirty="0" smtClean="0"/>
              <a:t> </a:t>
            </a:r>
            <a:r>
              <a:rPr lang="pl-PL" dirty="0" err="1" smtClean="0"/>
              <a:t>microGUI</a:t>
            </a:r>
            <a:r>
              <a:rPr lang="pl-PL" dirty="0" smtClean="0"/>
              <a:t> wydawać się może zgodna z tradycyjnym paradygmatem klient-serwer, takim jak w X </a:t>
            </a:r>
            <a:r>
              <a:rPr lang="pl-PL" dirty="0" err="1" smtClean="0"/>
              <a:t>Window</a:t>
            </a:r>
            <a:r>
              <a:rPr lang="pl-PL" dirty="0" smtClean="0"/>
              <a:t>. Jednak fundamentalną różnica jest ograniczenie funkcjonalności „</a:t>
            </a:r>
            <a:r>
              <a:rPr lang="pl-PL" dirty="0" err="1" smtClean="0"/>
              <a:t>mikrojądra</a:t>
            </a:r>
            <a:r>
              <a:rPr lang="pl-PL" dirty="0" smtClean="0"/>
              <a:t>” i przesunięcie usług GUI do współpracujących procesów.</a:t>
            </a:r>
          </a:p>
          <a:p>
            <a:r>
              <a:rPr lang="pl-PL" dirty="0" smtClean="0"/>
              <a:t>Dla zarządzania GUI </a:t>
            </a:r>
            <a:r>
              <a:rPr lang="pl-PL" dirty="0" err="1" smtClean="0"/>
              <a:t>Photon</a:t>
            </a:r>
            <a:r>
              <a:rPr lang="pl-PL" dirty="0" smtClean="0"/>
              <a:t> tworzy 3-wymiarową przestrzeń zdarzeń (ang. </a:t>
            </a:r>
            <a:r>
              <a:rPr lang="pl-PL" dirty="0" err="1" smtClean="0"/>
              <a:t>events</a:t>
            </a:r>
            <a:r>
              <a:rPr lang="pl-PL" dirty="0" smtClean="0"/>
              <a:t>) i ogranicza się jedynie do utrzymywania regionów (ang. </a:t>
            </a:r>
            <a:r>
              <a:rPr lang="pl-PL" i="1" dirty="0" smtClean="0"/>
              <a:t>regions</a:t>
            </a:r>
            <a:r>
              <a:rPr lang="pl-PL" dirty="0" smtClean="0"/>
              <a:t>) i kierowania w obrębie nich ruchem zdarzeń.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Przestrzeń zdarzeń</a:t>
            </a:r>
            <a:endParaRPr lang="en-US" b="1" dirty="0" smtClean="0"/>
          </a:p>
          <a:p>
            <a:r>
              <a:rPr lang="pl-PL" dirty="0" smtClean="0"/>
              <a:t>Przestrzeń zdarzeń zarządzana przez graficzne </a:t>
            </a:r>
            <a:r>
              <a:rPr lang="pl-PL" dirty="0" err="1" smtClean="0"/>
              <a:t>mikrojądro</a:t>
            </a:r>
            <a:r>
              <a:rPr lang="pl-PL" dirty="0" smtClean="0"/>
              <a:t> może być jako pusty obszar z regionem </a:t>
            </a:r>
            <a:r>
              <a:rPr lang="pl-PL" dirty="0" err="1" smtClean="0"/>
              <a:t>„roo</a:t>
            </a:r>
            <a:r>
              <a:rPr lang="pl-PL" dirty="0" smtClean="0"/>
              <a:t>t” na jego końcu. Końcowy użytkownik znajduje się na jej początku</a:t>
            </a:r>
            <a:r>
              <a:rPr lang="en-US" dirty="0" smtClean="0"/>
              <a:t>.</a:t>
            </a:r>
            <a:r>
              <a:rPr lang="pl-PL" dirty="0" smtClean="0"/>
              <a:t> Aplikacje umiejscawiają swoje regiony pomiędzy regionem </a:t>
            </a:r>
            <a:r>
              <a:rPr lang="pl-PL" dirty="0" err="1" smtClean="0"/>
              <a:t>„roo</a:t>
            </a:r>
            <a:r>
              <a:rPr lang="pl-PL" dirty="0" smtClean="0"/>
              <a:t>t”, a użytkownikiem końcowym. Aplikacje wykorzystują regiony do generowania i akceptowania różnego typu zdarzeń w obrębie przestrzeni.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7" y="2353469"/>
            <a:ext cx="36290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Zdarzenia stanowią listę prostokątów z dołączonymi pewnymi danymi.</a:t>
            </a:r>
            <a:r>
              <a:rPr lang="en-US" dirty="0" smtClean="0"/>
              <a:t> </a:t>
            </a:r>
            <a:r>
              <a:rPr lang="pl-PL" dirty="0" smtClean="0"/>
              <a:t>Kiedy przepływają przez przestrzeń zdarzeń ich listy prostokątów przecinają regiony umieszczone w przestrzeni przez procesy (aplikacje)</a:t>
            </a:r>
            <a:r>
              <a:rPr lang="en-US" dirty="0" smtClean="0"/>
              <a:t>. </a:t>
            </a:r>
          </a:p>
          <a:p>
            <a:r>
              <a:rPr lang="pl-PL" dirty="0" smtClean="0"/>
              <a:t>O zdarzeniach poruszających się od regionu </a:t>
            </a:r>
            <a:r>
              <a:rPr lang="pl-PL" dirty="0" err="1" smtClean="0"/>
              <a:t>„roo</a:t>
            </a:r>
            <a:r>
              <a:rPr lang="pl-PL" dirty="0" smtClean="0"/>
              <a:t>t” mówimy że wędrują na zewnątrz.</a:t>
            </a:r>
            <a:r>
              <a:rPr lang="en-US" dirty="0" smtClean="0"/>
              <a:t> </a:t>
            </a:r>
            <a:r>
              <a:rPr lang="pl-PL" dirty="0" smtClean="0"/>
              <a:t>Zdarzenia poruszające się od użytkownika w kierunku regionu </a:t>
            </a:r>
            <a:r>
              <a:rPr lang="pl-PL" dirty="0" err="1" smtClean="0"/>
              <a:t>„roo</a:t>
            </a:r>
            <a:r>
              <a:rPr lang="pl-PL" dirty="0" smtClean="0"/>
              <a:t>t” wędrują do wewnątrz.</a:t>
            </a:r>
            <a:endParaRPr lang="en-US" dirty="0" smtClean="0"/>
          </a:p>
          <a:p>
            <a:r>
              <a:rPr lang="pl-PL" dirty="0" smtClean="0"/>
              <a:t>Interakcje między zdarzeniami i regionami są podstawą możliwości wejścia i wyjścia w środowisku </a:t>
            </a:r>
            <a:r>
              <a:rPr lang="pl-PL" dirty="0" err="1" smtClean="0"/>
              <a:t>Photon</a:t>
            </a:r>
            <a:r>
              <a:rPr lang="en-US" dirty="0" smtClean="0"/>
              <a:t>. </a:t>
            </a:r>
            <a:r>
              <a:rPr lang="pl-PL" dirty="0" smtClean="0"/>
              <a:t>Zdarzenia klawiatury lub myszy poruszają się od użytkownika do regionu </a:t>
            </a:r>
            <a:r>
              <a:rPr lang="pl-PL" dirty="0" err="1" smtClean="0"/>
              <a:t>„roo</a:t>
            </a:r>
            <a:r>
              <a:rPr lang="pl-PL" dirty="0" smtClean="0"/>
              <a:t>t”. Zdarzenia kreślenia pochodzą od regionów i wędrują do regionu urządzenia i użytkownika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Regiony</a:t>
            </a:r>
            <a:endParaRPr lang="en-US" b="1" dirty="0" smtClean="0"/>
          </a:p>
          <a:p>
            <a:r>
              <a:rPr lang="pl-PL" dirty="0" smtClean="0"/>
              <a:t>Regiony zarządzane są jako hierarchia prostokątów, które definiują ich położenie w obrębie 3-wymiarowej przestrzeni zdarzeń.</a:t>
            </a:r>
            <a:r>
              <a:rPr lang="en-US" dirty="0" smtClean="0"/>
              <a:t> </a:t>
            </a:r>
            <a:r>
              <a:rPr lang="pl-PL" dirty="0" smtClean="0"/>
              <a:t>Regiony posiadają atrybuty określające w jaki sposób wchodzą w interakcje z przecinającymi je zdarzeniami</a:t>
            </a:r>
            <a:r>
              <a:rPr lang="en-US" dirty="0" smtClean="0"/>
              <a:t>: </a:t>
            </a:r>
          </a:p>
          <a:p>
            <a:pPr lvl="1"/>
            <a:r>
              <a:rPr lang="pl-PL" dirty="0" smtClean="0"/>
              <a:t>maska bitów </a:t>
            </a:r>
            <a:r>
              <a:rPr lang="en-US" i="1" dirty="0" smtClean="0"/>
              <a:t>sensitivity</a:t>
            </a:r>
            <a:endParaRPr lang="en-US" dirty="0" smtClean="0"/>
          </a:p>
          <a:p>
            <a:pPr lvl="1"/>
            <a:r>
              <a:rPr lang="pl-PL" dirty="0" smtClean="0"/>
              <a:t>maska bitów </a:t>
            </a:r>
            <a:r>
              <a:rPr lang="en-US" i="1" dirty="0" smtClean="0"/>
              <a:t>opaque</a:t>
            </a:r>
            <a:r>
              <a:rPr lang="en-US" dirty="0" smtClean="0"/>
              <a:t>.</a:t>
            </a:r>
          </a:p>
          <a:p>
            <a:r>
              <a:rPr lang="pl-PL" dirty="0" smtClean="0"/>
              <a:t>Maska bitów </a:t>
            </a:r>
            <a:r>
              <a:rPr lang="en-US" i="1" dirty="0" smtClean="0"/>
              <a:t>sensitivity </a:t>
            </a:r>
            <a:r>
              <a:rPr lang="pl-PL" dirty="0" smtClean="0"/>
              <a:t>definiuje, o których typach z przecinających region zdarzeń ma być informowany proces.</a:t>
            </a:r>
            <a:r>
              <a:rPr lang="en-US" dirty="0" smtClean="0"/>
              <a:t> </a:t>
            </a:r>
            <a:r>
              <a:rPr lang="pl-PL" dirty="0" smtClean="0"/>
              <a:t>Kiedy zdarzenie, dla którego ustawiony jest w masce odpowiedni bit przecina region, jego kopia jest umieszczana w kolejce procesu do którego należy region</a:t>
            </a:r>
            <a:r>
              <a:rPr lang="en-US" dirty="0" smtClean="0"/>
              <a:t>,</a:t>
            </a:r>
            <a:r>
              <a:rPr lang="pl-PL" dirty="0" smtClean="0"/>
              <a:t> powiadamiając tym samym aplikację</a:t>
            </a:r>
            <a:r>
              <a:rPr lang="en-US" dirty="0" smtClean="0"/>
              <a:t>. </a:t>
            </a:r>
            <a:r>
              <a:rPr lang="pl-PL" dirty="0" smtClean="0"/>
              <a:t>Powiadomienie to nie modyfikuje w żaden sposób zdarzenia.</a:t>
            </a:r>
            <a:endParaRPr lang="en-US" dirty="0" smtClean="0"/>
          </a:p>
          <a:p>
            <a:r>
              <a:rPr lang="pl-PL" dirty="0" smtClean="0"/>
              <a:t>Maska bitów </a:t>
            </a:r>
            <a:r>
              <a:rPr lang="en-US" i="1" dirty="0" smtClean="0"/>
              <a:t>opaque </a:t>
            </a:r>
            <a:r>
              <a:rPr lang="pl-PL" dirty="0" smtClean="0"/>
              <a:t>określa, które zdarzenia mogą przejść przez region, a które zostaną w nim zatrzymane.</a:t>
            </a:r>
            <a:r>
              <a:rPr lang="en-US" dirty="0" smtClean="0"/>
              <a:t> </a:t>
            </a:r>
            <a:r>
              <a:rPr lang="pl-PL" dirty="0" smtClean="0"/>
              <a:t>Dla każdego typu zdarzeń odpowiedni bit określa czy region jest dla niego transparentny czy nie</a:t>
            </a:r>
            <a:r>
              <a:rPr lang="en-US" dirty="0" smtClean="0"/>
              <a:t>. </a:t>
            </a:r>
            <a:r>
              <a:rPr lang="pl-PL" dirty="0" smtClean="0"/>
              <a:t>Transparentność regionu jest zaimplementowana poprzez modyfikację przecinającego go zdarzenia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Zdarzenia</a:t>
            </a:r>
            <a:endParaRPr lang="en-US" b="1" dirty="0" smtClean="0"/>
          </a:p>
          <a:p>
            <a:r>
              <a:rPr lang="pl-PL" dirty="0" smtClean="0"/>
              <a:t>Zdarzenia przynależą do różnych klas i posiadają różne atrybuty. Zdarzenie jest zdefiniowane przez:</a:t>
            </a:r>
            <a:endParaRPr lang="en-US" dirty="0" smtClean="0"/>
          </a:p>
          <a:p>
            <a:pPr lvl="1"/>
            <a:r>
              <a:rPr lang="pl-PL" dirty="0" smtClean="0"/>
              <a:t>region, z którego pochodzi</a:t>
            </a:r>
          </a:p>
          <a:p>
            <a:pPr lvl="1"/>
            <a:r>
              <a:rPr lang="pl-PL" dirty="0" smtClean="0"/>
              <a:t>typ</a:t>
            </a:r>
          </a:p>
          <a:p>
            <a:pPr lvl="1"/>
            <a:r>
              <a:rPr lang="pl-PL" dirty="0" smtClean="0"/>
              <a:t>kierunek</a:t>
            </a:r>
          </a:p>
          <a:p>
            <a:pPr lvl="1"/>
            <a:r>
              <a:rPr lang="pl-PL" dirty="0" smtClean="0"/>
              <a:t>przypisaną listę prostokątów</a:t>
            </a:r>
          </a:p>
          <a:p>
            <a:pPr lvl="1"/>
            <a:r>
              <a:rPr lang="pl-PL" dirty="0" smtClean="0"/>
              <a:t>dane opcjonalne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 przeciwieństwie do większości systemów okienkowych, w środowisku </a:t>
            </a:r>
            <a:r>
              <a:rPr lang="pl-PL" dirty="0" err="1" smtClean="0"/>
              <a:t>Photon</a:t>
            </a:r>
            <a:r>
              <a:rPr lang="pl-PL" dirty="0" smtClean="0"/>
              <a:t>, zarówno wejście (klawiatura, mysz, itd.) jak i wyjście (żądania rysowania) są zdarzeniami. Zdarzenia mogą być generowane zarówno w regionach umieszczonych przez procesy w przestrzeni zdarzeń, jak i przez „</a:t>
            </a:r>
            <a:r>
              <a:rPr lang="pl-PL" dirty="0" err="1" smtClean="0"/>
              <a:t>mikrojądro</a:t>
            </a:r>
            <a:r>
              <a:rPr lang="pl-PL" dirty="0" smtClean="0"/>
              <a:t>” graficzne.</a:t>
            </a:r>
          </a:p>
          <a:p>
            <a:r>
              <a:rPr lang="pl-PL" dirty="0" smtClean="0"/>
              <a:t>Podstawowe typy zdarzeń:</a:t>
            </a:r>
            <a:r>
              <a:rPr lang="en-US" dirty="0" smtClean="0"/>
              <a:t> </a:t>
            </a:r>
          </a:p>
          <a:p>
            <a:pPr lvl="1"/>
            <a:r>
              <a:rPr lang="pl-PL" dirty="0" smtClean="0"/>
              <a:t>wciśnięcie klawisza</a:t>
            </a:r>
            <a:endParaRPr lang="en-US" dirty="0" smtClean="0"/>
          </a:p>
          <a:p>
            <a:pPr lvl="1"/>
            <a:r>
              <a:rPr lang="pl-PL" dirty="0" smtClean="0"/>
              <a:t>wciśnięcie przycisku myszy</a:t>
            </a:r>
            <a:endParaRPr lang="en-US" dirty="0" smtClean="0"/>
          </a:p>
          <a:p>
            <a:pPr lvl="1"/>
            <a:r>
              <a:rPr lang="pl-PL" dirty="0" smtClean="0"/>
              <a:t>ruch myszy</a:t>
            </a:r>
            <a:endParaRPr lang="en-US" dirty="0" smtClean="0"/>
          </a:p>
          <a:p>
            <a:pPr lvl="1"/>
            <a:r>
              <a:rPr lang="pl-PL" dirty="0" smtClean="0"/>
              <a:t>przecięcie granicy regionu</a:t>
            </a:r>
            <a:endParaRPr lang="en-US" dirty="0" smtClean="0"/>
          </a:p>
          <a:p>
            <a:pPr lvl="1"/>
            <a:r>
              <a:rPr lang="pl-PL" dirty="0" smtClean="0"/>
              <a:t>zdarzenia odsłaniania i przykrywania regionów</a:t>
            </a:r>
            <a:endParaRPr lang="en-US" dirty="0" smtClean="0"/>
          </a:p>
          <a:p>
            <a:pPr lvl="1"/>
            <a:r>
              <a:rPr lang="pl-PL" dirty="0" smtClean="0"/>
              <a:t>zdarzenia rysowania</a:t>
            </a:r>
            <a:endParaRPr lang="en-US" dirty="0" smtClean="0"/>
          </a:p>
          <a:p>
            <a:pPr lvl="1"/>
            <a:r>
              <a:rPr lang="pl-PL" dirty="0" smtClean="0"/>
              <a:t>zdarzenia przeciągania</a:t>
            </a:r>
            <a:endParaRPr lang="en-US" dirty="0" smtClean="0"/>
          </a:p>
          <a:p>
            <a:pPr lvl="1"/>
            <a:r>
              <a:rPr lang="pl-PL" dirty="0" smtClean="0"/>
              <a:t>zdarzenia </a:t>
            </a:r>
            <a:r>
              <a:rPr lang="en-US" dirty="0" smtClean="0"/>
              <a:t>drag-and-drop.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QNX –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i="1" dirty="0" smtClean="0"/>
              <a:t>1003.1</a:t>
            </a:r>
            <a:r>
              <a:rPr lang="en-US" dirty="0" smtClean="0"/>
              <a:t> - API </a:t>
            </a:r>
            <a:r>
              <a:rPr lang="pl-PL" dirty="0" smtClean="0"/>
              <a:t>dla zarządzania procesami</a:t>
            </a:r>
            <a:r>
              <a:rPr lang="en-US" dirty="0" smtClean="0"/>
              <a:t>, </a:t>
            </a:r>
            <a:r>
              <a:rPr lang="pl-PL" dirty="0" smtClean="0"/>
              <a:t>urządzenia</a:t>
            </a:r>
            <a:r>
              <a:rPr lang="en-US" dirty="0" smtClean="0"/>
              <a:t> I/O, </a:t>
            </a:r>
            <a:r>
              <a:rPr lang="pl-PL" dirty="0" smtClean="0"/>
              <a:t>system plików</a:t>
            </a:r>
            <a:r>
              <a:rPr lang="en-US" dirty="0" smtClean="0"/>
              <a:t> I/O</a:t>
            </a:r>
            <a:r>
              <a:rPr lang="pl-PL" dirty="0" smtClean="0"/>
              <a:t> i podstawowe </a:t>
            </a:r>
            <a:r>
              <a:rPr lang="en-US" dirty="0" smtClean="0"/>
              <a:t>IPC.</a:t>
            </a:r>
            <a:endParaRPr lang="pl-PL" i="1" dirty="0" smtClean="0"/>
          </a:p>
          <a:p>
            <a:pPr algn="just"/>
            <a:r>
              <a:rPr lang="pl-PL" i="1" dirty="0" smtClean="0"/>
              <a:t>1003.1a</a:t>
            </a:r>
            <a:r>
              <a:rPr lang="pl-PL" dirty="0" smtClean="0"/>
              <a:t> – </a:t>
            </a:r>
            <a:r>
              <a:rPr lang="pl-PL" dirty="0" smtClean="0"/>
              <a:t>rozszerzenie </a:t>
            </a:r>
            <a:r>
              <a:rPr lang="pl-PL" dirty="0" smtClean="0"/>
              <a:t>1003.1 do osiągnięcia zgodności z 1003.2 (</a:t>
            </a:r>
            <a:r>
              <a:rPr lang="pl-PL" i="1" dirty="0" err="1"/>
              <a:t>U</a:t>
            </a:r>
            <a:r>
              <a:rPr lang="pl-PL" i="1" dirty="0" err="1" smtClean="0"/>
              <a:t>tility</a:t>
            </a:r>
            <a:r>
              <a:rPr lang="pl-PL" i="1" dirty="0" smtClean="0"/>
              <a:t> </a:t>
            </a:r>
            <a:r>
              <a:rPr lang="pl-PL" i="1" dirty="0" err="1" smtClean="0"/>
              <a:t>Suite</a:t>
            </a:r>
            <a:r>
              <a:rPr lang="pl-PL" i="1" dirty="0" smtClean="0"/>
              <a:t>).</a:t>
            </a:r>
            <a:endParaRPr lang="en-US" dirty="0" smtClean="0"/>
          </a:p>
          <a:p>
            <a:pPr algn="just"/>
            <a:r>
              <a:rPr lang="pl-PL" i="1" dirty="0" smtClean="0"/>
              <a:t>1003.1b (</a:t>
            </a:r>
            <a:r>
              <a:rPr lang="en-US" i="1" dirty="0" err="1" smtClean="0"/>
              <a:t>Realtime</a:t>
            </a:r>
            <a:r>
              <a:rPr lang="en-US" i="1" dirty="0" smtClean="0"/>
              <a:t> Extensions</a:t>
            </a:r>
            <a:r>
              <a:rPr lang="pl-PL" i="1" dirty="0" smtClean="0"/>
              <a:t>)</a:t>
            </a:r>
            <a:r>
              <a:rPr lang="en-US" dirty="0" smtClean="0"/>
              <a:t> – </a:t>
            </a:r>
            <a:r>
              <a:rPr lang="pl-PL" dirty="0" smtClean="0"/>
              <a:t>zbiór rozszerzeń czasu rzeczywistego: semafory, priorytety procesów, sygnały czasu rzeczywistego, zegary wysokiej rozdzielczości</a:t>
            </a:r>
            <a:r>
              <a:rPr lang="en-US" dirty="0" smtClean="0"/>
              <a:t>, </a:t>
            </a:r>
            <a:r>
              <a:rPr lang="pl-PL" dirty="0" smtClean="0"/>
              <a:t>rozszerzenia IPC</a:t>
            </a:r>
            <a:r>
              <a:rPr lang="en-US" dirty="0" smtClean="0"/>
              <a:t>, </a:t>
            </a:r>
            <a:r>
              <a:rPr lang="pl-PL" dirty="0" smtClean="0"/>
              <a:t>synchroniczne i asynchroniczne </a:t>
            </a:r>
            <a:r>
              <a:rPr lang="en-US" dirty="0" smtClean="0"/>
              <a:t>I/O. </a:t>
            </a:r>
          </a:p>
          <a:p>
            <a:pPr algn="just"/>
            <a:r>
              <a:rPr lang="pl-PL" i="1" dirty="0" smtClean="0"/>
              <a:t>1003.1c (</a:t>
            </a:r>
            <a:r>
              <a:rPr lang="en-US" i="1" dirty="0" smtClean="0"/>
              <a:t>Threads</a:t>
            </a:r>
            <a:r>
              <a:rPr lang="pl-PL" i="1" dirty="0" smtClean="0"/>
              <a:t>)</a:t>
            </a:r>
            <a:r>
              <a:rPr lang="en-US" dirty="0" smtClean="0"/>
              <a:t> –</a:t>
            </a:r>
            <a:r>
              <a:rPr lang="pl-PL" dirty="0" smtClean="0"/>
              <a:t> wątki, tworzenie i zarządzanie wątkami w obrębie wspólnej przestrzeni adresowej.</a:t>
            </a:r>
            <a:endParaRPr lang="en-US" dirty="0" smtClean="0"/>
          </a:p>
          <a:p>
            <a:pPr algn="just"/>
            <a:r>
              <a:rPr lang="pl-PL" i="1" dirty="0" smtClean="0"/>
              <a:t>1003.1d (</a:t>
            </a:r>
            <a:r>
              <a:rPr lang="en-US" i="1" dirty="0" smtClean="0"/>
              <a:t>Additional </a:t>
            </a:r>
            <a:r>
              <a:rPr lang="en-US" i="1" dirty="0" err="1" smtClean="0"/>
              <a:t>Realtime</a:t>
            </a:r>
            <a:r>
              <a:rPr lang="en-US" i="1" dirty="0" smtClean="0"/>
              <a:t> Extensions</a:t>
            </a:r>
            <a:r>
              <a:rPr lang="pl-PL" i="1" dirty="0" smtClean="0"/>
              <a:t>)</a:t>
            </a:r>
            <a:r>
              <a:rPr lang="en-US" dirty="0" smtClean="0"/>
              <a:t> – </a:t>
            </a:r>
            <a:r>
              <a:rPr lang="pl-PL" dirty="0" smtClean="0"/>
              <a:t>dalsze rozszerzenia czasu rzeczywistego, m.in. </a:t>
            </a:r>
            <a:r>
              <a:rPr lang="pl-PL" dirty="0"/>
              <a:t>o</a:t>
            </a:r>
            <a:r>
              <a:rPr lang="pl-PL" dirty="0" smtClean="0"/>
              <a:t>bsługa przerwań</a:t>
            </a:r>
            <a:r>
              <a:rPr lang="en-US" dirty="0" smtClean="0"/>
              <a:t>. </a:t>
            </a:r>
          </a:p>
          <a:p>
            <a:pPr algn="just"/>
            <a:r>
              <a:rPr lang="pl-PL" i="1" dirty="0" smtClean="0"/>
              <a:t>1003.13 (</a:t>
            </a:r>
            <a:r>
              <a:rPr lang="en-US" i="1" dirty="0" smtClean="0"/>
              <a:t>Application Environment Profiles</a:t>
            </a:r>
            <a:r>
              <a:rPr lang="pl-PL" i="1" dirty="0" smtClean="0"/>
              <a:t>)</a:t>
            </a:r>
            <a:r>
              <a:rPr lang="en-US" dirty="0" smtClean="0"/>
              <a:t> –</a:t>
            </a:r>
            <a:r>
              <a:rPr lang="pl-PL" dirty="0" smtClean="0"/>
              <a:t> definiuje kilka profili </a:t>
            </a:r>
            <a:r>
              <a:rPr lang="en-US" dirty="0" smtClean="0"/>
              <a:t>(</a:t>
            </a:r>
            <a:r>
              <a:rPr lang="en-US" i="1" dirty="0" err="1" smtClean="0"/>
              <a:t>Realtime</a:t>
            </a:r>
            <a:r>
              <a:rPr lang="en-US" i="1" dirty="0" smtClean="0"/>
              <a:t> AEP</a:t>
            </a:r>
            <a:r>
              <a:rPr lang="en-US" dirty="0" smtClean="0"/>
              <a:t>, </a:t>
            </a:r>
            <a:r>
              <a:rPr lang="en-US" i="1" dirty="0" smtClean="0"/>
              <a:t>Embedded Systems AEP</a:t>
            </a:r>
            <a:r>
              <a:rPr lang="en-US" dirty="0" smtClean="0"/>
              <a:t>, etc.) </a:t>
            </a:r>
            <a:r>
              <a:rPr lang="pl-PL" dirty="0" smtClean="0"/>
              <a:t>środowiska POSIX</a:t>
            </a:r>
            <a:r>
              <a:rPr lang="en-US" dirty="0" smtClean="0"/>
              <a:t>. 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Procesy aplikacji mogą zarówno pytać o zdarzenia, blokować się i czekać na zdarzenia, lub być powiadamiane asynchronicznie o oczekujących zdarzeniach.</a:t>
            </a:r>
            <a:endParaRPr lang="en-US" dirty="0" smtClean="0"/>
          </a:p>
          <a:p>
            <a:r>
              <a:rPr lang="pl-PL" dirty="0" smtClean="0"/>
              <a:t>Lista prostokątów powiązana z każdym zdarzeniem może opisywać jeden lub wiele prostokątnych regionów, lub punkt źródłowych (pojedynczy prostokąt, dla którego górny lewy i dolny prawy róg są takie same).</a:t>
            </a:r>
            <a:r>
              <a:rPr lang="en-US" dirty="0" smtClean="0"/>
              <a:t> </a:t>
            </a:r>
          </a:p>
          <a:p>
            <a:r>
              <a:rPr lang="pl-PL" dirty="0" smtClean="0"/>
              <a:t>Kiedy zdarzenie przecina region, który nie jest dla niego transparentny, </a:t>
            </a:r>
            <a:r>
              <a:rPr lang="pl-PL" smtClean="0"/>
              <a:t>prostokąt regionu </a:t>
            </a:r>
            <a:r>
              <a:rPr lang="pl-PL" dirty="0" smtClean="0"/>
              <a:t>przycina prostokąty na liście zdarzenia, w efekcie lista zawiera tylko tą część zdarzenia, która pozostaje widoczna.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7" y="3134519"/>
            <a:ext cx="36671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Sterowniki graficzne</a:t>
            </a:r>
            <a:endParaRPr lang="en-US" b="1" dirty="0" smtClean="0"/>
          </a:p>
          <a:p>
            <a:r>
              <a:rPr lang="pl-PL" dirty="0" smtClean="0"/>
              <a:t>Sterowniki graficzne są procesami umieszczającymi swoje regiony na początku (czyli od strony użytkownika) przestrzeni zdarzeń. Regiony sterowników graficznych czułe są na zdarzenia rysowania przychodzące z głębi przestrzeni zdarzeń.</a:t>
            </a:r>
            <a:r>
              <a:rPr lang="en-US" dirty="0" smtClean="0"/>
              <a:t> </a:t>
            </a:r>
          </a:p>
          <a:p>
            <a:r>
              <a:rPr lang="pl-PL" dirty="0" smtClean="0"/>
              <a:t>Zdarzenia trafiające do sterowników posiadają zwykle listę wielu prostokątów do narysowania, odwzorowujących, które części regionów powinny zostać </a:t>
            </a:r>
            <a:r>
              <a:rPr lang="pl-PL" dirty="0" err="1" smtClean="0"/>
              <a:t>zrenderowane</a:t>
            </a:r>
            <a:r>
              <a:rPr lang="en-US" dirty="0" smtClean="0"/>
              <a:t>.</a:t>
            </a:r>
            <a:r>
              <a:rPr lang="pl-PL" dirty="0" smtClean="0"/>
              <a:t> Zadaniem sterownika jest transformacja tej listy do jej wizualnej reprezentacji za pomocą kontrolowanego przez niego sprzętu.</a:t>
            </a:r>
            <a:endParaRPr lang="en-US" dirty="0" smtClean="0"/>
          </a:p>
          <a:p>
            <a:r>
              <a:rPr lang="pl-PL" dirty="0" smtClean="0"/>
              <a:t>Zaletą przekazywania całej listy zamiast pojedynczych prostokątów jest to, że do sterownika przekazywana jest od razu większa ilość zadań. Obecnie wiele kart graficznych ma możliwość przyjmowania i sprzętowego </a:t>
            </a:r>
            <a:r>
              <a:rPr lang="pl-PL" dirty="0" err="1" smtClean="0"/>
              <a:t>renderowania</a:t>
            </a:r>
            <a:r>
              <a:rPr lang="pl-PL" dirty="0" smtClean="0"/>
              <a:t> całych list.</a:t>
            </a:r>
            <a:r>
              <a:rPr lang="en-US" dirty="0" smtClean="0"/>
              <a:t> </a:t>
            </a:r>
          </a:p>
          <a:p>
            <a:r>
              <a:rPr lang="pl-PL" dirty="0" smtClean="0"/>
              <a:t>Wydawać się może, że przekazywanie zdarzeń rysowania poprzez usługi IPC jest wolniejsze niż bezpośrednie żądania rysowania kierowane z aplikacji do sterownika. Jednak pomiary wydajności wykazują, że tak nie jest. Przyczyna leży właśnie w gromadzeniu żądań.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Skoro sterownik graficznym jest procesem umieszczającym swój region w przestrzeni zdarzeń, możliwe jest jednoczesne wykorzystanie wielu sterowników dla wielu kart graficznych.</a:t>
            </a:r>
            <a:r>
              <a:rPr lang="en-US" dirty="0" smtClean="0"/>
              <a:t> </a:t>
            </a:r>
          </a:p>
          <a:p>
            <a:r>
              <a:rPr lang="pl-PL" dirty="0" smtClean="0"/>
              <a:t>Regiony sterowników mogą do siebie przylegać, lub nakładać się.</a:t>
            </a:r>
            <a:r>
              <a:rPr lang="en-US" dirty="0" smtClean="0"/>
              <a:t> </a:t>
            </a:r>
            <a:r>
              <a:rPr lang="pl-PL" dirty="0" err="1" smtClean="0"/>
              <a:t>Photon</a:t>
            </a:r>
            <a:r>
              <a:rPr lang="pl-PL" dirty="0" smtClean="0"/>
              <a:t> dziedziczy sieciową transparentność systemu operacyjnego, w konsekwencji zarówno jego aplikacje jak i sterowniki mogą być uruchamiane na dowolnych węzłach sieci.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dirty="0" err="1" smtClean="0"/>
              <a:t>microGUI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Photon Window Manager</a:t>
            </a:r>
          </a:p>
          <a:p>
            <a:r>
              <a:rPr lang="pl-PL" dirty="0" smtClean="0"/>
              <a:t>Dodanie menadżera okien do </a:t>
            </a:r>
            <a:r>
              <a:rPr lang="pl-PL" dirty="0" err="1" smtClean="0"/>
              <a:t>Photona</a:t>
            </a:r>
            <a:r>
              <a:rPr lang="pl-PL" dirty="0" smtClean="0"/>
              <a:t> pozwala uzyskać w pełni funkcjonalne środowisko GUI.</a:t>
            </a:r>
            <a:r>
              <a:rPr lang="en-US" dirty="0" smtClean="0"/>
              <a:t> </a:t>
            </a:r>
            <a:r>
              <a:rPr lang="pl-PL" dirty="0" smtClean="0"/>
              <a:t>Menadżer okien jest opcjonalny i może zostać pominięty w wielu klasach systemów wbudowanych.</a:t>
            </a:r>
            <a:r>
              <a:rPr lang="en-US" dirty="0" smtClean="0"/>
              <a:t> </a:t>
            </a:r>
          </a:p>
          <a:p>
            <a:r>
              <a:rPr lang="pl-PL" dirty="0" smtClean="0"/>
              <a:t>Menadżer okien jest oparty na koncepcie dodatkowych regionów filtrujących zdarzenia umiejscowionych za regionami aplikacji.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Photon</a:t>
            </a:r>
            <a:r>
              <a:rPr lang="pl-PL" b="1" dirty="0" smtClean="0"/>
              <a:t> </a:t>
            </a:r>
            <a:r>
              <a:rPr lang="pl-PL" b="1" smtClean="0"/>
              <a:t>microGUI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017836" cy="52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QNX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Skalowalność</a:t>
            </a:r>
          </a:p>
          <a:p>
            <a:pPr algn="just"/>
            <a:r>
              <a:rPr lang="pl-PL" dirty="0" smtClean="0"/>
              <a:t>Skalowanie poprzez włączanie bądź pomijanie poszczególnych procesów, w celu osiągnięcia wymaganej funkcjonalności.</a:t>
            </a:r>
          </a:p>
          <a:p>
            <a:pPr algn="just"/>
            <a:r>
              <a:rPr lang="pl-PL" dirty="0" smtClean="0"/>
              <a:t>Szeroki zakres zastosowań, od małych systemów wbudowanych po złożone środowiska rozproszone o dużej mocy obliczeniowej.</a:t>
            </a:r>
            <a:endParaRPr lang="en-US" dirty="0" smtClean="0"/>
          </a:p>
          <a:p>
            <a:r>
              <a:rPr lang="pl-PL" dirty="0" smtClean="0"/>
              <a:t>Przenośny kod aplikacji </a:t>
            </a:r>
            <a:r>
              <a:rPr lang="en-US" dirty="0" smtClean="0"/>
              <a:t>(</a:t>
            </a:r>
            <a:r>
              <a:rPr lang="pl-PL" dirty="0" smtClean="0"/>
              <a:t>pomiędzy produktami z jednej linii</a:t>
            </a:r>
            <a:r>
              <a:rPr lang="en-US" dirty="0" smtClean="0"/>
              <a:t>)</a:t>
            </a:r>
            <a:r>
              <a:rPr lang="pl-PL" dirty="0" smtClean="0"/>
              <a:t>.</a:t>
            </a:r>
          </a:p>
          <a:p>
            <a:r>
              <a:rPr lang="pl-PL" dirty="0" smtClean="0"/>
              <a:t>Wspólne narzędzia projektowe dla całej linii produktów.</a:t>
            </a:r>
            <a:endParaRPr lang="en-US" dirty="0" smtClean="0"/>
          </a:p>
          <a:p>
            <a:r>
              <a:rPr lang="pl-PL" dirty="0" smtClean="0"/>
              <a:t>Możliwość wykorzystania tych samych umiejętności programistycznych przy pracy nad różnymi produktami z tej samej linii.</a:t>
            </a:r>
            <a:endParaRPr lang="en-US" dirty="0" smtClean="0"/>
          </a:p>
          <a:p>
            <a:r>
              <a:rPr lang="pl-PL" dirty="0" smtClean="0"/>
              <a:t>Zredukowany czas pracy nad końcową wersją produktu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QNX - Neutrino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Cechy szczególne Neutrino to: efektywność, modularność i prostota.</a:t>
            </a:r>
            <a:r>
              <a:rPr lang="pl-PL" dirty="0"/>
              <a:t> </a:t>
            </a:r>
            <a:r>
              <a:rPr lang="pl-PL" dirty="0" smtClean="0"/>
              <a:t>Zostało one osiągnięte poprzez dwa podstawowe czynniki:</a:t>
            </a:r>
          </a:p>
          <a:p>
            <a:r>
              <a:rPr lang="pl-PL" dirty="0" smtClean="0"/>
              <a:t>Architekturę </a:t>
            </a:r>
            <a:r>
              <a:rPr lang="pl-PL" dirty="0" err="1" smtClean="0"/>
              <a:t>mikrojądra</a:t>
            </a:r>
            <a:r>
              <a:rPr lang="pl-PL" dirty="0" smtClean="0"/>
              <a:t>.</a:t>
            </a:r>
          </a:p>
          <a:p>
            <a:r>
              <a:rPr lang="pl-PL" dirty="0" smtClean="0"/>
              <a:t>Komunikację międzyprocesową opartą na komunikatach.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</a:t>
            </a:r>
            <a:r>
              <a:rPr lang="pl-PL" b="1" dirty="0" err="1" smtClean="0"/>
              <a:t>mikrojądra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System operacyjny zaprojektowany w oparciu o architekturę </a:t>
            </a:r>
            <a:r>
              <a:rPr lang="pl-PL" dirty="0" err="1" smtClean="0"/>
              <a:t>mikrojądra</a:t>
            </a:r>
            <a:r>
              <a:rPr lang="pl-PL" dirty="0" smtClean="0"/>
              <a:t> zbudowany jest </a:t>
            </a:r>
            <a:r>
              <a:rPr lang="en-US" dirty="0" smtClean="0"/>
              <a:t> </a:t>
            </a:r>
            <a:r>
              <a:rPr lang="pl-PL" dirty="0" smtClean="0"/>
              <a:t>z niewielkiego jądra dostarczającego minimalnego zestawu usług dla grupy współpracujących z nim opcjonalnych procesów w celu osiągnięcia pełnej, niezbędnej funkcjonalności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</a:t>
            </a:r>
            <a:r>
              <a:rPr lang="pl-PL" b="1" dirty="0" err="1" smtClean="0"/>
              <a:t>mikrojądra</a:t>
            </a:r>
            <a:endParaRPr lang="pl-PL" dirty="0"/>
          </a:p>
        </p:txBody>
      </p:sp>
      <p:pic>
        <p:nvPicPr>
          <p:cNvPr id="4" name="Symbol zastępczy zawartości 3" descr="sys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9150" y="1786731"/>
            <a:ext cx="4965700" cy="415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</a:t>
            </a:r>
            <a:r>
              <a:rPr lang="pl-PL" b="1" dirty="0" err="1" smtClean="0"/>
              <a:t>mikrojądra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Rzeczywistym celem podczas projektowania </a:t>
            </a:r>
            <a:r>
              <a:rPr lang="pl-PL" dirty="0" err="1" smtClean="0"/>
              <a:t>mikrojądra</a:t>
            </a:r>
            <a:r>
              <a:rPr lang="pl-PL" dirty="0" smtClean="0"/>
              <a:t> jest osiągnięcie wysokiej modularności systemu. Mały rozmiar jądra jest efektem ubocznym, a nie celem samym w sobie.</a:t>
            </a:r>
          </a:p>
          <a:p>
            <a:pPr algn="just"/>
            <a:r>
              <a:rPr lang="pl-PL" dirty="0" smtClean="0"/>
              <a:t>Usługi IPC jądra „scalają” elementy składowe systemu operacyjnego. W konsekwencji efektywność i elastyczność tych usług ma decydujący wpływ na wydajność całego systemu operacyjnego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 smtClean="0"/>
              <a:t>System czasu rzeczywistego</a:t>
            </a:r>
            <a:r>
              <a:rPr lang="pl-PL" dirty="0" smtClean="0"/>
              <a:t> (ang. </a:t>
            </a:r>
            <a:r>
              <a:rPr lang="pl-PL" i="1" dirty="0" err="1" smtClean="0"/>
              <a:t>real-time</a:t>
            </a:r>
            <a:r>
              <a:rPr lang="pl-PL" i="1" dirty="0" smtClean="0"/>
              <a:t> system</a:t>
            </a:r>
            <a:r>
              <a:rPr lang="pl-PL" dirty="0" smtClean="0"/>
              <a:t>), to urządzenie techniczne, którego wynik i efekt działania jest zależny od chwili wypracowania tego wyniku.</a:t>
            </a:r>
          </a:p>
          <a:p>
            <a:pPr algn="just"/>
            <a:r>
              <a:rPr lang="pl-PL" dirty="0" smtClean="0"/>
              <a:t>Systemy czasu rzeczywistego najczęściej buduje się w oparciu o komputery, jednak nie jest to konieczne, można tym pojęciem określić np. regulator pneumatyczny.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Architektura </a:t>
            </a:r>
            <a:r>
              <a:rPr lang="pl-PL" b="1" dirty="0" err="1" smtClean="0"/>
              <a:t>mikrojądra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System operacyjny zaimplementowany jako grupa współpracujących procesów zarządzanych przez </a:t>
            </a:r>
            <a:r>
              <a:rPr lang="pl-PL" dirty="0" err="1" smtClean="0"/>
              <a:t>mikrojądro</a:t>
            </a:r>
            <a:r>
              <a:rPr lang="pl-PL" dirty="0" smtClean="0"/>
              <a:t>. W konsekwencji procesy użytkownika mogą być zarówno procesami aplikacji, jak i procesami rozszerzającymi funkcjonalność systemu.</a:t>
            </a:r>
          </a:p>
          <a:p>
            <a:pPr algn="just"/>
            <a:r>
              <a:rPr lang="pl-PL" dirty="0" smtClean="0"/>
              <a:t>System jest systemem „otwartym” i łatwo </a:t>
            </a:r>
            <a:r>
              <a:rPr lang="pl-PL" dirty="0" err="1" smtClean="0"/>
              <a:t>rozbudowalnym</a:t>
            </a:r>
            <a:r>
              <a:rPr lang="pl-PL" dirty="0" smtClean="0"/>
              <a:t>, przy czym zwiększenie funkcjonalności systemu nie wymaga ingerencji w jego podstawowe elementy składowe.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Na najniższym poziomie</a:t>
            </a:r>
            <a:r>
              <a:rPr lang="en-US" dirty="0" smtClean="0"/>
              <a:t>, </a:t>
            </a:r>
            <a:r>
              <a:rPr lang="pl-PL" dirty="0" smtClean="0"/>
              <a:t>Neutrino zawiera kilka podstawowych obiektów oraz wysoce zoptymalizowane funkcje pozwalające nimi manipulować.</a:t>
            </a:r>
          </a:p>
          <a:p>
            <a:pPr algn="just"/>
            <a:r>
              <a:rPr lang="pl-PL" dirty="0" smtClean="0"/>
              <a:t>Neutrino nie zostało zaimplementowane w asemblerze, a głównie w języku C</a:t>
            </a:r>
            <a:r>
              <a:rPr lang="en-US" dirty="0" smtClean="0"/>
              <a:t>. </a:t>
            </a:r>
            <a:r>
              <a:rPr lang="pl-PL" dirty="0" smtClean="0"/>
              <a:t>Jego niewielki rozmiar i wysoka wydajność osiągnięte zostały poprzez optymalizację zastosowanych algorytmów i struktur danych.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b="1" dirty="0"/>
          </a:p>
        </p:txBody>
      </p:sp>
      <p:pic>
        <p:nvPicPr>
          <p:cNvPr id="4" name="Symbol zastępczy zawartości 3" descr="ov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1450" y="2059781"/>
            <a:ext cx="3721100" cy="360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Neutrino dostarcza następujących usług: </a:t>
            </a:r>
          </a:p>
          <a:p>
            <a:pPr algn="just"/>
            <a:r>
              <a:rPr lang="pl-PL" dirty="0" smtClean="0"/>
              <a:t>wątki (ang. </a:t>
            </a:r>
            <a:r>
              <a:rPr lang="pl-PL" i="1" dirty="0" err="1" smtClean="0"/>
              <a:t>threads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przekazywanie komunikatów (ang. </a:t>
            </a:r>
            <a:r>
              <a:rPr lang="pl-PL" i="1" dirty="0" err="1" smtClean="0"/>
              <a:t>message</a:t>
            </a:r>
            <a:r>
              <a:rPr lang="pl-PL" i="1" dirty="0" smtClean="0"/>
              <a:t> </a:t>
            </a:r>
            <a:r>
              <a:rPr lang="pl-PL" i="1" dirty="0" err="1" smtClean="0"/>
              <a:t>passing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sygnały (ang. </a:t>
            </a:r>
            <a:r>
              <a:rPr lang="pl-PL" i="1" dirty="0" err="1" smtClean="0"/>
              <a:t>signals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zegary (ang. </a:t>
            </a:r>
            <a:r>
              <a:rPr lang="pl-PL" i="1" dirty="0" err="1" smtClean="0"/>
              <a:t>clocks</a:t>
            </a:r>
            <a:r>
              <a:rPr lang="pl-PL" i="1" dirty="0" smtClean="0"/>
              <a:t>, </a:t>
            </a:r>
            <a:r>
              <a:rPr lang="pl-PL" i="1" dirty="0" err="1" smtClean="0"/>
              <a:t>timers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procedury obsługi przerwań (ang. </a:t>
            </a:r>
            <a:r>
              <a:rPr lang="pl-PL" i="1" dirty="0" err="1" smtClean="0"/>
              <a:t>interrupt</a:t>
            </a:r>
            <a:r>
              <a:rPr lang="pl-PL" i="1" dirty="0" smtClean="0"/>
              <a:t> </a:t>
            </a:r>
            <a:r>
              <a:rPr lang="pl-PL" i="1" dirty="0" err="1" smtClean="0"/>
              <a:t>handlers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semafory (ang. </a:t>
            </a:r>
            <a:r>
              <a:rPr lang="pl-PL" i="1" dirty="0" err="1" smtClean="0"/>
              <a:t>semaphores</a:t>
            </a:r>
            <a:r>
              <a:rPr lang="pl-PL" dirty="0" smtClean="0"/>
              <a:t>)</a:t>
            </a:r>
          </a:p>
          <a:p>
            <a:pPr algn="just"/>
            <a:r>
              <a:rPr lang="pl-PL" dirty="0" err="1" smtClean="0"/>
              <a:t>muteksy</a:t>
            </a:r>
            <a:r>
              <a:rPr lang="pl-PL" dirty="0" smtClean="0"/>
              <a:t> (ang. </a:t>
            </a:r>
            <a:r>
              <a:rPr lang="pl-PL" i="1" dirty="0" err="1" smtClean="0"/>
              <a:t>mutexes</a:t>
            </a:r>
            <a:r>
              <a:rPr lang="pl-PL" i="1" dirty="0" smtClean="0"/>
              <a:t> - mutual </a:t>
            </a:r>
            <a:r>
              <a:rPr lang="pl-PL" i="1" dirty="0" err="1" smtClean="0"/>
              <a:t>exclusion</a:t>
            </a:r>
            <a:r>
              <a:rPr lang="pl-PL" i="1" dirty="0" smtClean="0"/>
              <a:t> </a:t>
            </a:r>
            <a:r>
              <a:rPr lang="pl-PL" i="1" dirty="0" err="1" smtClean="0"/>
              <a:t>locks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zmienne warunkowe (ang. </a:t>
            </a:r>
            <a:r>
              <a:rPr lang="pl-PL" i="1" dirty="0" err="1" smtClean="0"/>
              <a:t>condvars</a:t>
            </a:r>
            <a:r>
              <a:rPr lang="pl-PL" i="1" dirty="0" smtClean="0"/>
              <a:t> - </a:t>
            </a:r>
            <a:r>
              <a:rPr lang="pl-PL" i="1" dirty="0" err="1" smtClean="0"/>
              <a:t>condition</a:t>
            </a:r>
            <a:r>
              <a:rPr lang="pl-PL" i="1" dirty="0" smtClean="0"/>
              <a:t> </a:t>
            </a:r>
            <a:r>
              <a:rPr lang="pl-PL" i="1" dirty="0" err="1" smtClean="0"/>
              <a:t>variables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bariery (ang. </a:t>
            </a:r>
            <a:r>
              <a:rPr lang="pl-PL" i="1" dirty="0" err="1" smtClean="0"/>
              <a:t>barriers</a:t>
            </a:r>
            <a:r>
              <a:rPr lang="pl-PL" dirty="0" smtClean="0"/>
              <a:t>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QNX jest w pełni wywłaszczalny, także podczas przesyłania komunikatów.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Minimalna złożoność </a:t>
            </a:r>
            <a:r>
              <a:rPr lang="pl-PL" dirty="0" err="1" smtClean="0"/>
              <a:t>mikrojądra</a:t>
            </a:r>
            <a:r>
              <a:rPr lang="pl-PL" dirty="0" smtClean="0"/>
              <a:t> określa maksymalną długość kodu niewywłaszczalnego</a:t>
            </a:r>
            <a:r>
              <a:rPr lang="en-US" dirty="0" smtClean="0"/>
              <a:t>. </a:t>
            </a:r>
            <a:r>
              <a:rPr lang="pl-PL" dirty="0" smtClean="0"/>
              <a:t>Usługi zawarte w jądrze zostały dobrane tak, aby czas ich wykonania był jak najkrótszy.</a:t>
            </a:r>
            <a:endParaRPr lang="en-US" dirty="0" smtClean="0"/>
          </a:p>
          <a:p>
            <a:pPr algn="just"/>
            <a:r>
              <a:rPr lang="pl-PL" dirty="0" smtClean="0"/>
              <a:t>Przerwania i wywłaszczenie zostają zablokowane tylko na bardzo krótkie okresy czasu </a:t>
            </a:r>
            <a:r>
              <a:rPr lang="en-US" dirty="0" smtClean="0"/>
              <a:t>(</a:t>
            </a:r>
            <a:r>
              <a:rPr lang="pl-PL" dirty="0" smtClean="0"/>
              <a:t>zwykle na czas rzędu nanosekund</a:t>
            </a:r>
            <a:r>
              <a:rPr lang="en-US" dirty="0" smtClean="0"/>
              <a:t>).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pic>
        <p:nvPicPr>
          <p:cNvPr id="4" name="Symbol zastępczy zawartości 3" descr="preem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3650" y="2383631"/>
            <a:ext cx="4076700" cy="295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QNX Neutrino </a:t>
            </a:r>
            <a:r>
              <a:rPr lang="pl-PL" dirty="0" smtClean="0"/>
              <a:t>w pełni wykorzystuje MMU aby zapewnić kompletny model procesów POSIX w środowisku chronionym.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pic>
        <p:nvPicPr>
          <p:cNvPr id="4" name="Symbol zastępczy zawartości 3" descr="arch_r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8300" y="3367881"/>
            <a:ext cx="3327400" cy="99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pic>
        <p:nvPicPr>
          <p:cNvPr id="4" name="Symbol zastępczy zawartości 3" descr="arch_mo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8300" y="3050381"/>
            <a:ext cx="3327400" cy="162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Neutriono</a:t>
            </a:r>
            <a:r>
              <a:rPr lang="pl-PL" b="1" dirty="0" smtClean="0"/>
              <a:t> - budowa</a:t>
            </a:r>
            <a:endParaRPr lang="pl-PL" dirty="0"/>
          </a:p>
        </p:txBody>
      </p:sp>
      <p:pic>
        <p:nvPicPr>
          <p:cNvPr id="4" name="Symbol zastępczy zawartości 3" descr="arch_mic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950" y="2904331"/>
            <a:ext cx="3340100" cy="191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Istnieje wiele różnych definicji naukowych takiego systemu. Ich wspólną cechą jest zwrócenie uwagi na równoległość w czasie zmian w środowisku oraz obliczeń realizowanych na podstawie stanu środowiska.</a:t>
            </a:r>
          </a:p>
          <a:p>
            <a:pPr algn="just"/>
            <a:r>
              <a:rPr lang="pl-PL" dirty="0" smtClean="0"/>
              <a:t>Z tego wyścigu dwóch stanów: zewnętrznego i wewnętrznego, wynikają kryteria ograniczające czas wypracowywania wyniku.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Wielozadaniowość została osiągnięta w systemie QNX poprzez implementację </a:t>
            </a:r>
            <a:r>
              <a:rPr lang="pl-PL" dirty="0" err="1" smtClean="0"/>
              <a:t>POSIX-owego</a:t>
            </a:r>
            <a:r>
              <a:rPr lang="pl-PL" dirty="0" smtClean="0"/>
              <a:t> modelu wątków, który definiuje proces jako kolekcję jednego lub więcej wątków</a:t>
            </a:r>
            <a:r>
              <a:rPr lang="en-US" dirty="0" smtClean="0"/>
              <a:t>.</a:t>
            </a:r>
          </a:p>
          <a:p>
            <a:pPr algn="just"/>
            <a:r>
              <a:rPr lang="pl-PL" dirty="0" smtClean="0"/>
              <a:t>Wątek jest podstawową jednostką realizacji kodu przez procesor.</a:t>
            </a:r>
            <a:r>
              <a:rPr lang="en-US" dirty="0" smtClean="0"/>
              <a:t> </a:t>
            </a:r>
            <a:r>
              <a:rPr lang="pl-PL" dirty="0" smtClean="0"/>
              <a:t>Proces jest kolekcją wątków i definiuje dla nich przestrzeń adresową.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W zależności od rodzaju aplikacji wątki mogą być wykonywane niezależnie, lub mogą być ze sobą powiązane poprzez mechanizmy komunikacji i synchronizacji</a:t>
            </a:r>
            <a:r>
              <a:rPr lang="en-US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Pamięć pomiędzy procesami jest chroniona (</a:t>
            </a:r>
            <a:r>
              <a:rPr lang="pl-PL" i="1" dirty="0" smtClean="0"/>
              <a:t>MMU – </a:t>
            </a:r>
            <a:r>
              <a:rPr lang="pl-PL" i="1" dirty="0" err="1" smtClean="0"/>
              <a:t>Memory</a:t>
            </a:r>
            <a:r>
              <a:rPr lang="pl-PL" i="1" dirty="0" smtClean="0"/>
              <a:t> Management Unit</a:t>
            </a:r>
            <a:r>
              <a:rPr lang="pl-PL" dirty="0" smtClean="0"/>
              <a:t>). Wątki w obrębie procesów współdzielą pamięć</a:t>
            </a:r>
            <a:r>
              <a:rPr lang="en-US" dirty="0" smtClean="0"/>
              <a:t>.</a:t>
            </a:r>
          </a:p>
          <a:p>
            <a:pPr algn="just"/>
            <a:r>
              <a:rPr lang="pl-PL" dirty="0" smtClean="0"/>
              <a:t>W zależności od wybranego środowiska (modelu wątków i procesów) dostępne są różne mechanizmy synchronizacji i komunikacji.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/>
              <a:t>Atrybuty wątków</a:t>
            </a:r>
            <a:endParaRPr lang="en-US" b="1" dirty="0" smtClean="0"/>
          </a:p>
          <a:p>
            <a:pPr algn="just"/>
            <a:r>
              <a:rPr lang="pl-PL" dirty="0" smtClean="0"/>
              <a:t>Niezależnie od tego, że wątki współdzielą z obrębie procesu niemalże wszystkie dane, każdy z wątków posiada pewne „prywatne” dane.</a:t>
            </a:r>
          </a:p>
          <a:p>
            <a:pPr algn="just"/>
            <a:r>
              <a:rPr lang="pl-PL" dirty="0" smtClean="0"/>
              <a:t>Część z nich jest chroniona przez jądro systemu, np. identyfikator wątku</a:t>
            </a:r>
            <a:r>
              <a:rPr lang="en-US" dirty="0" smtClean="0"/>
              <a:t> (</a:t>
            </a:r>
            <a:r>
              <a:rPr lang="en-US" i="1" dirty="0" err="1" smtClean="0"/>
              <a:t>tid</a:t>
            </a:r>
            <a:r>
              <a:rPr lang="en-US" dirty="0" smtClean="0"/>
              <a:t> </a:t>
            </a:r>
            <a:r>
              <a:rPr lang="pl-PL" i="1" dirty="0" smtClean="0"/>
              <a:t>-</a:t>
            </a:r>
            <a:r>
              <a:rPr lang="en-US" i="1" dirty="0" smtClean="0"/>
              <a:t> thread ID</a:t>
            </a:r>
            <a:r>
              <a:rPr lang="en-US" dirty="0" smtClean="0"/>
              <a:t>)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Pozostałe pozostają niechronione we współdzielonej pamięci procesu, np. każdy wątek posiada własny stos.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/>
              <a:t>tid</a:t>
            </a:r>
            <a:r>
              <a:rPr lang="en-US" b="1" dirty="0" smtClean="0"/>
              <a:t> </a:t>
            </a:r>
            <a:r>
              <a:rPr lang="pl-PL" dirty="0" smtClean="0"/>
              <a:t>– każdy wątek identyfikowany jest poprzez identyfikator wątku będący liczbą całkowitą począwszy od </a:t>
            </a:r>
            <a:r>
              <a:rPr lang="en-US" dirty="0" smtClean="0"/>
              <a:t>1</a:t>
            </a:r>
            <a:r>
              <a:rPr lang="pl-PL" dirty="0" smtClean="0"/>
              <a:t>, jest on unikalny w obrębie procesu</a:t>
            </a:r>
          </a:p>
          <a:p>
            <a:pPr algn="just"/>
            <a:r>
              <a:rPr lang="pl-PL" b="1" dirty="0" smtClean="0"/>
              <a:t>nazwa</a:t>
            </a:r>
            <a:r>
              <a:rPr lang="pl-PL" dirty="0" smtClean="0"/>
              <a:t> – począwszy od</a:t>
            </a:r>
            <a:r>
              <a:rPr lang="en-US" dirty="0" smtClean="0"/>
              <a:t> QNX Neutrino Core OS 6.3.2</a:t>
            </a:r>
            <a:r>
              <a:rPr lang="pl-PL" dirty="0" smtClean="0"/>
              <a:t> wątek może mieć przypisaną nazwę</a:t>
            </a:r>
          </a:p>
          <a:p>
            <a:pPr algn="just"/>
            <a:r>
              <a:rPr lang="pl-PL" b="1" dirty="0" smtClean="0"/>
              <a:t>zestaw rejestrów (ang. </a:t>
            </a:r>
            <a:r>
              <a:rPr lang="pl-PL" b="1" i="1" dirty="0" smtClean="0"/>
              <a:t>register set</a:t>
            </a:r>
            <a:r>
              <a:rPr lang="pl-PL" b="1" dirty="0" smtClean="0"/>
              <a:t>)</a:t>
            </a:r>
            <a:r>
              <a:rPr lang="pl-PL" dirty="0" smtClean="0"/>
              <a:t> –wskaźnik instrukcji </a:t>
            </a:r>
            <a:r>
              <a:rPr lang="en-US" dirty="0" smtClean="0"/>
              <a:t>(IP</a:t>
            </a:r>
            <a:r>
              <a:rPr lang="pl-PL" dirty="0" smtClean="0"/>
              <a:t> – ang. </a:t>
            </a:r>
            <a:r>
              <a:rPr lang="en-US" i="1" dirty="0" smtClean="0"/>
              <a:t>instruction pointer</a:t>
            </a:r>
            <a:r>
              <a:rPr lang="en-US" dirty="0" smtClean="0"/>
              <a:t>), </a:t>
            </a:r>
            <a:r>
              <a:rPr lang="pl-PL" dirty="0" smtClean="0"/>
              <a:t>wskaźnik stosu </a:t>
            </a:r>
            <a:r>
              <a:rPr lang="en-US" dirty="0" smtClean="0"/>
              <a:t>(SP</a:t>
            </a:r>
            <a:r>
              <a:rPr lang="pl-PL" dirty="0" smtClean="0"/>
              <a:t> – ang. </a:t>
            </a:r>
            <a:r>
              <a:rPr lang="en-US" i="1" dirty="0" smtClean="0"/>
              <a:t>stack pointer</a:t>
            </a:r>
            <a:r>
              <a:rPr lang="en-US" dirty="0" smtClean="0"/>
              <a:t>)</a:t>
            </a:r>
            <a:r>
              <a:rPr lang="pl-PL" dirty="0" smtClean="0"/>
              <a:t> oraz pozostałe rejestry procesora</a:t>
            </a:r>
          </a:p>
          <a:p>
            <a:pPr algn="just"/>
            <a:r>
              <a:rPr lang="pl-PL" b="1" dirty="0" smtClean="0"/>
              <a:t>stos (ang. </a:t>
            </a:r>
            <a:r>
              <a:rPr lang="pl-PL" b="1" i="1" dirty="0" smtClean="0"/>
              <a:t>s</a:t>
            </a:r>
            <a:r>
              <a:rPr lang="en-US" b="1" i="1" dirty="0" smtClean="0"/>
              <a:t>tack</a:t>
            </a:r>
            <a:r>
              <a:rPr lang="pl-PL" b="1" dirty="0" smtClean="0"/>
              <a:t>)</a:t>
            </a:r>
            <a:r>
              <a:rPr lang="en-US" dirty="0" smtClean="0"/>
              <a:t> </a:t>
            </a:r>
            <a:r>
              <a:rPr lang="pl-PL" dirty="0" smtClean="0"/>
              <a:t>–stos umiejscowiony w obrębie pamięci procesu</a:t>
            </a:r>
          </a:p>
          <a:p>
            <a:pPr algn="just"/>
            <a:r>
              <a:rPr lang="pl-PL" b="1" dirty="0" smtClean="0"/>
              <a:t>maska sygnałów (ang. </a:t>
            </a:r>
            <a:r>
              <a:rPr lang="en-US" b="1" i="1" dirty="0" smtClean="0"/>
              <a:t>signal mask</a:t>
            </a:r>
            <a:r>
              <a:rPr lang="pl-PL" b="1" dirty="0" smtClean="0"/>
              <a:t>)</a:t>
            </a:r>
            <a:endParaRPr lang="pl-PL" dirty="0" smtClean="0"/>
          </a:p>
          <a:p>
            <a:pPr algn="just"/>
            <a:r>
              <a:rPr lang="pl-PL" b="1" dirty="0" smtClean="0"/>
              <a:t>lokalna pamięć wątku (TLS – ang. </a:t>
            </a:r>
            <a:r>
              <a:rPr lang="en-US" b="1" i="1" dirty="0" smtClean="0"/>
              <a:t>thread local storage</a:t>
            </a:r>
            <a:r>
              <a:rPr lang="pl-PL" b="1" dirty="0" smtClean="0"/>
              <a:t>)</a:t>
            </a:r>
            <a:r>
              <a:rPr lang="en-US" b="1" dirty="0" smtClean="0"/>
              <a:t> </a:t>
            </a:r>
            <a:r>
              <a:rPr lang="pl-PL" dirty="0" smtClean="0"/>
              <a:t>– definiowany przez system obszar pamięci danych przeznaczony do przechowywania prywatnych danych wątku </a:t>
            </a:r>
            <a:r>
              <a:rPr lang="en-US" dirty="0" smtClean="0"/>
              <a:t>(</a:t>
            </a:r>
            <a:r>
              <a:rPr lang="en-US" i="1" dirty="0" err="1" smtClean="0"/>
              <a:t>tid</a:t>
            </a:r>
            <a:r>
              <a:rPr lang="en-US" dirty="0" smtClean="0"/>
              <a:t>, </a:t>
            </a:r>
            <a:r>
              <a:rPr lang="en-US" i="1" dirty="0" err="1" smtClean="0"/>
              <a:t>pid</a:t>
            </a:r>
            <a:r>
              <a:rPr lang="en-US" dirty="0" smtClean="0"/>
              <a:t>, </a:t>
            </a:r>
            <a:r>
              <a:rPr lang="pl-PL" dirty="0" smtClean="0"/>
              <a:t>wskaźnik stosu</a:t>
            </a:r>
            <a:r>
              <a:rPr lang="en-US" dirty="0" smtClean="0"/>
              <a:t>, </a:t>
            </a:r>
            <a:r>
              <a:rPr lang="pl-PL" i="1" dirty="0" err="1" smtClean="0"/>
              <a:t>errno</a:t>
            </a:r>
            <a:r>
              <a:rPr lang="en-US" dirty="0" smtClean="0"/>
              <a:t>, </a:t>
            </a:r>
            <a:r>
              <a:rPr lang="pl-PL" dirty="0" smtClean="0"/>
              <a:t>oraz specyficznych dla wątku powiązań klucz/dane)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matr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4650" y="2612231"/>
            <a:ext cx="3314700" cy="250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Cykl życia wątku</a:t>
            </a:r>
            <a:endParaRPr lang="en-US" b="1" dirty="0" smtClean="0"/>
          </a:p>
          <a:p>
            <a:pPr algn="just"/>
            <a:r>
              <a:rPr lang="pl-PL" dirty="0" smtClean="0"/>
              <a:t>Ilość wątków w obrębie procesu może być bardzo różnorodna, przy czym wątki mogą być dynamicznie tworzone i usuwane.</a:t>
            </a:r>
            <a:r>
              <a:rPr lang="en-US" dirty="0" smtClean="0"/>
              <a:t> </a:t>
            </a:r>
            <a:r>
              <a:rPr lang="pl-PL" dirty="0" smtClean="0"/>
              <a:t>Utworzenie wątku związane jest z zaalokowaniem i zainicjalizowaniem niezbędnych zasobów w obrębie pamięci procesu i rozpoczęciem wykonywana go od pewnej funkcji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Zakończenie wątku związane jest z zatrzymanie wykonywania go i odzyskaniem przydzielonych mu zasobów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r>
              <a:rPr lang="pl-PL" dirty="0" smtClean="0"/>
              <a:t>W trakcie wykonywania stan wątku może być opisany jako gotowy (ang. </a:t>
            </a:r>
            <a:r>
              <a:rPr lang="pl-PL" i="1" dirty="0" err="1" smtClean="0"/>
              <a:t>ready</a:t>
            </a:r>
            <a:r>
              <a:rPr lang="pl-PL" dirty="0" smtClean="0"/>
              <a:t>) lub zablokowany (ang. </a:t>
            </a:r>
            <a:r>
              <a:rPr lang="pl-PL" i="1" dirty="0" err="1" smtClean="0"/>
              <a:t>blocked</a:t>
            </a:r>
            <a:r>
              <a:rPr lang="pl-PL" dirty="0" smtClean="0"/>
              <a:t>)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thread_st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4637" y="1600200"/>
            <a:ext cx="44747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Szeregowanie wątków</a:t>
            </a:r>
            <a:endParaRPr lang="en-US" b="1" dirty="0" smtClean="0"/>
          </a:p>
          <a:p>
            <a:pPr algn="just"/>
            <a:r>
              <a:rPr lang="pl-PL" dirty="0" smtClean="0"/>
              <a:t>Wykonywanie uruchomionego wątku jest tymczasowo zawieszane gdy realizowany jest kod jądra jako rezultat wywołania systemowego, wyjątku lub przerwania sprzętowego.</a:t>
            </a:r>
            <a:endParaRPr lang="en-US" dirty="0" smtClean="0"/>
          </a:p>
          <a:p>
            <a:pPr algn="just"/>
            <a:r>
              <a:rPr lang="pl-PL" dirty="0" smtClean="0"/>
              <a:t>Decyzja o wyborze wątku do realizacji podejmowana jest zawsze gdy stan wykonywana jakiegokolwiek z wątków zostaje zmieniony. Nie ma znaczenia do którego procesu wątek przynależy. Wątki zarządzane są globalnie, niezależnie od ich przynależności do procesów.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Zwykle podejmowane jest wykonywanie zawieszonego wątku, jednak może zostać przełączony kontekst do innego wątku w sytuacji gdy wątek wykonywany zostanie zablokowany, zostanie wywłaszczony lub ustąpi (ang. </a:t>
            </a:r>
            <a:r>
              <a:rPr lang="pl-PL" i="1" dirty="0" err="1" smtClean="0"/>
              <a:t>yield</a:t>
            </a:r>
            <a:r>
              <a:rPr lang="pl-PL" dirty="0" smtClean="0"/>
              <a:t>)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Wątek zostaje zablokowany, gdy musi oczekiwać na pewne zdarzenie (odpowiedź IPC, </a:t>
            </a:r>
            <a:r>
              <a:rPr lang="pl-PL" dirty="0" err="1" smtClean="0"/>
              <a:t>muteks</a:t>
            </a:r>
            <a:r>
              <a:rPr lang="pl-PL" dirty="0" smtClean="0"/>
              <a:t>, itp.) Zablokowany wątek usuwany jest z kolejki wątków gotowych i wybierany jest z niej pierwszy wątek o najwyższym priorytecie. W momencie odblokowania wątek umieszczony zostaje na końcu kolejki wątków gotowych (z uwzględnieniem priorytetu)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Wątek zostaje wywłaszczony, w momencie umieszczenia w kolejce wątków gotowych wątku o wyższym priorytecie</a:t>
            </a:r>
            <a:r>
              <a:rPr lang="en-US" dirty="0" smtClean="0"/>
              <a:t>. </a:t>
            </a:r>
            <a:r>
              <a:rPr lang="pl-PL" dirty="0" smtClean="0"/>
              <a:t>Wywłaszczony wątek pozostaje na początku kolejki.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Kiedy wątek ustępuje dobrowolnie umieszczany jest na końcu kolejki wątków gotowych i wybierany jest pierwszy wątek o najwyższym priorytecie (może być to ten sam wątek).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W systemie QNX dostępnych jest 256 poziomów priorytetów.</a:t>
            </a:r>
          </a:p>
          <a:p>
            <a:pPr algn="just"/>
            <a:r>
              <a:rPr lang="pl-PL" dirty="0" smtClean="0"/>
              <a:t>Wątki nie mające praw </a:t>
            </a:r>
            <a:r>
              <a:rPr lang="pl-PL" i="1" dirty="0" err="1" smtClean="0"/>
              <a:t>root</a:t>
            </a:r>
            <a:r>
              <a:rPr lang="pl-PL" dirty="0" smtClean="0"/>
              <a:t> mogą wybrać priorytet z zakresu 1-63 (najwyższy) niezależnie od wybranego algorytmu szeregowania.</a:t>
            </a:r>
          </a:p>
          <a:p>
            <a:pPr algn="just"/>
            <a:r>
              <a:rPr lang="pl-PL" dirty="0" smtClean="0"/>
              <a:t>Tylko wątki o prawach </a:t>
            </a:r>
            <a:r>
              <a:rPr lang="pl-PL" i="1" dirty="0" err="1" smtClean="0"/>
              <a:t>root</a:t>
            </a:r>
            <a:r>
              <a:rPr lang="pl-PL" dirty="0" smtClean="0"/>
              <a:t> (z efektywnym </a:t>
            </a:r>
            <a:r>
              <a:rPr lang="pl-PL" i="1" dirty="0" err="1" smtClean="0"/>
              <a:t>uid</a:t>
            </a:r>
            <a:r>
              <a:rPr lang="pl-PL" dirty="0" smtClean="0"/>
              <a:t> równym 0) mogą wybierać priorytety powyżej 63.</a:t>
            </a:r>
          </a:p>
          <a:p>
            <a:pPr algn="just"/>
            <a:r>
              <a:rPr lang="pl-PL" dirty="0" smtClean="0"/>
              <a:t>Wątek </a:t>
            </a:r>
            <a:r>
              <a:rPr lang="pl-PL" i="1" dirty="0" err="1" smtClean="0"/>
              <a:t>idle</a:t>
            </a:r>
            <a:r>
              <a:rPr lang="pl-PL" dirty="0" smtClean="0"/>
              <a:t> posiada priorytet 0 i jest zawsze gotowy.</a:t>
            </a:r>
          </a:p>
          <a:p>
            <a:pPr algn="just"/>
            <a:r>
              <a:rPr lang="pl-PL" dirty="0" smtClean="0"/>
              <a:t>Wątek domyślnie dziedziczy priorytet od wątku, który go uruchomił.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System czasu rzeczywistego musi nie tylko poprawnie wykonywać obliczenia, ale dodatkowo także nadążać za zdarzeniami zachodzącymi w otaczającym świecie rzeczywistym, które mogą mieć bardzo różne i za każdym razem odmienne odwzorowania na osi czasowej.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Wątki w kolejce wątków gotowych uporządkowane są zgodne z priorytetami.</a:t>
            </a:r>
          </a:p>
          <a:p>
            <a:pPr algn="just"/>
            <a:r>
              <a:rPr lang="pl-PL" dirty="0" smtClean="0"/>
              <a:t>Kolejka wątków gotowych zaimplementowana jest jako 256 oddzielnych kolejek FIFO, po jednej dla każdego z możliwych priorytetów.</a:t>
            </a:r>
          </a:p>
          <a:p>
            <a:pPr algn="just"/>
            <a:r>
              <a:rPr lang="pl-PL" dirty="0" smtClean="0"/>
              <a:t>Do realizacji wybierany jest zawsze pierwszy wątek z kolejki wątków o najwyższym priorytecie.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ready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6562" y="2458244"/>
            <a:ext cx="3190875" cy="280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Algorytmy szeregowania</a:t>
            </a:r>
            <a:endParaRPr lang="en-US" b="1" dirty="0" smtClean="0"/>
          </a:p>
          <a:p>
            <a:pPr algn="just"/>
            <a:r>
              <a:rPr lang="en-US" dirty="0" smtClean="0"/>
              <a:t>QNX Neutrino </a:t>
            </a:r>
            <a:r>
              <a:rPr lang="pl-PL" dirty="0" smtClean="0"/>
              <a:t>zapewnia trzy algorytmy szeregowania wątków</a:t>
            </a:r>
            <a:r>
              <a:rPr lang="en-US" dirty="0" smtClean="0"/>
              <a:t>: </a:t>
            </a:r>
            <a:r>
              <a:rPr lang="pl-PL" dirty="0" smtClean="0"/>
              <a:t> FIFO (ang. </a:t>
            </a:r>
            <a:r>
              <a:rPr lang="en-US" i="1" dirty="0" smtClean="0"/>
              <a:t>FIFO scheduling</a:t>
            </a:r>
            <a:r>
              <a:rPr lang="pl-PL" dirty="0" smtClean="0"/>
              <a:t>), karuzelowy (ang. </a:t>
            </a:r>
            <a:r>
              <a:rPr lang="en-US" i="1" dirty="0" smtClean="0"/>
              <a:t>round-robin scheduling</a:t>
            </a:r>
            <a:r>
              <a:rPr lang="pl-PL" dirty="0" smtClean="0"/>
              <a:t>) i sporadyczny (ang. </a:t>
            </a:r>
            <a:r>
              <a:rPr lang="en-US" i="1" dirty="0" smtClean="0"/>
              <a:t>sporadic scheduling</a:t>
            </a:r>
            <a:r>
              <a:rPr lang="pl-PL" dirty="0" smtClean="0"/>
              <a:t>)</a:t>
            </a:r>
            <a:r>
              <a:rPr lang="en-US" dirty="0" smtClean="0"/>
              <a:t>.</a:t>
            </a:r>
          </a:p>
          <a:p>
            <a:pPr algn="just"/>
            <a:r>
              <a:rPr lang="pl-PL" dirty="0" smtClean="0"/>
              <a:t>Każdy wątek może mieć przypisany jeden z tych algorytmów. Są one efektywne na poziomie wątków, a nie globalnym lub procesów</a:t>
            </a:r>
            <a:r>
              <a:rPr lang="en-US" dirty="0" smtClean="0"/>
              <a:t>. </a:t>
            </a:r>
            <a:endParaRPr lang="pl-PL" dirty="0" smtClean="0"/>
          </a:p>
          <a:p>
            <a:pPr algn="just"/>
            <a:r>
              <a:rPr lang="pl-PL" dirty="0" smtClean="0"/>
              <a:t>Wątek domyślnie dziedziczy algorytm szeregowana, jednak może zażądać jego zmiany poprzez odpowiednie wywołanie systemowe.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Algorytm FIFO</a:t>
            </a:r>
            <a:endParaRPr lang="en-US" b="1" dirty="0" smtClean="0"/>
          </a:p>
          <a:p>
            <a:pPr>
              <a:buNone/>
            </a:pPr>
            <a:r>
              <a:rPr lang="pl-PL" dirty="0" smtClean="0"/>
              <a:t>Uruchomiony wątek jest wykonywany dopóki</a:t>
            </a:r>
            <a:r>
              <a:rPr lang="en-US" dirty="0" smtClean="0"/>
              <a:t>: </a:t>
            </a:r>
          </a:p>
          <a:p>
            <a:pPr algn="just"/>
            <a:r>
              <a:rPr lang="pl-PL" dirty="0" smtClean="0"/>
              <a:t>dobrowolnie odda kontrolę</a:t>
            </a:r>
            <a:r>
              <a:rPr lang="en-US" dirty="0" smtClean="0"/>
              <a:t> (</a:t>
            </a:r>
            <a:r>
              <a:rPr lang="pl-PL" dirty="0" smtClean="0"/>
              <a:t>np. zostanie zablokowany</a:t>
            </a:r>
            <a:r>
              <a:rPr lang="en-US" dirty="0" smtClean="0"/>
              <a:t>)</a:t>
            </a:r>
            <a:r>
              <a:rPr lang="pl-PL" dirty="0" smtClean="0"/>
              <a:t>;</a:t>
            </a:r>
            <a:endParaRPr lang="en-US" dirty="0" smtClean="0"/>
          </a:p>
          <a:p>
            <a:pPr algn="just"/>
            <a:r>
              <a:rPr lang="pl-PL" dirty="0" smtClean="0"/>
              <a:t>zostanie wywłaszczony przez wątek o wyższym priorytecie</a:t>
            </a:r>
            <a:r>
              <a:rPr lang="en-US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fi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967831"/>
            <a:ext cx="3505200" cy="179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Algorytm karuzelowy</a:t>
            </a:r>
            <a:endParaRPr lang="en-US" b="1" dirty="0" smtClean="0"/>
          </a:p>
          <a:p>
            <a:pPr>
              <a:buNone/>
            </a:pPr>
            <a:r>
              <a:rPr lang="pl-PL" dirty="0" smtClean="0"/>
              <a:t>Uruchomiony wątek jest wykonywany dopóki</a:t>
            </a:r>
            <a:r>
              <a:rPr lang="en-US" dirty="0" smtClean="0"/>
              <a:t>: </a:t>
            </a:r>
          </a:p>
          <a:p>
            <a:pPr algn="just"/>
            <a:r>
              <a:rPr lang="pl-PL" dirty="0" smtClean="0"/>
              <a:t>dobrowolnie odda kontrolę</a:t>
            </a:r>
            <a:r>
              <a:rPr lang="en-US" dirty="0" smtClean="0"/>
              <a:t> (</a:t>
            </a:r>
            <a:r>
              <a:rPr lang="pl-PL" dirty="0" smtClean="0"/>
              <a:t>np. zostanie zablokowany</a:t>
            </a:r>
            <a:r>
              <a:rPr lang="en-US" dirty="0" smtClean="0"/>
              <a:t>)</a:t>
            </a:r>
            <a:r>
              <a:rPr lang="pl-PL" dirty="0" smtClean="0"/>
              <a:t>;</a:t>
            </a:r>
            <a:endParaRPr lang="en-US" dirty="0" smtClean="0"/>
          </a:p>
          <a:p>
            <a:pPr algn="just"/>
            <a:r>
              <a:rPr lang="pl-PL" dirty="0" smtClean="0"/>
              <a:t>zostanie wywłaszczony przez wątek o wyższym priorytecie</a:t>
            </a:r>
            <a:r>
              <a:rPr lang="en-US" dirty="0" smtClean="0"/>
              <a:t>.</a:t>
            </a:r>
          </a:p>
          <a:p>
            <a:r>
              <a:rPr lang="pl-PL" dirty="0" smtClean="0"/>
              <a:t>zużyje przydzielony mu czas (ang.</a:t>
            </a:r>
            <a:r>
              <a:rPr lang="en-US" dirty="0" smtClean="0"/>
              <a:t> </a:t>
            </a:r>
            <a:r>
              <a:rPr lang="pl-PL" i="1" dirty="0" err="1" smtClean="0"/>
              <a:t>t</a:t>
            </a:r>
            <a:r>
              <a:rPr lang="en-US" i="1" dirty="0" err="1" smtClean="0"/>
              <a:t>imeslice</a:t>
            </a:r>
            <a:r>
              <a:rPr lang="pl-PL" dirty="0" smtClean="0"/>
              <a:t>)</a:t>
            </a:r>
            <a:r>
              <a:rPr lang="en-US" dirty="0" smtClean="0"/>
              <a:t>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rob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0650" y="2828131"/>
            <a:ext cx="3822700" cy="207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Uruchamianie sporadyczne (ang. </a:t>
            </a:r>
            <a:r>
              <a:rPr lang="pl-PL" b="1" i="1" dirty="0" smtClean="0"/>
              <a:t>s</a:t>
            </a:r>
            <a:r>
              <a:rPr lang="en-US" b="1" i="1" dirty="0" err="1" smtClean="0"/>
              <a:t>poradic</a:t>
            </a:r>
            <a:r>
              <a:rPr lang="en-US" b="1" i="1" dirty="0" smtClean="0"/>
              <a:t> scheduling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Umożliwia obsługę przez wątek zdarzeń aperiodycznych bez zaburzania terminowości innych wątków lub procesów.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Podobnie jak w algorytmie FIFO wątek jest wykonywany dopóki nie zostanie zablokowany lub wywłaszczony przez wątek o wyższym priorytecie.</a:t>
            </a:r>
            <a:r>
              <a:rPr lang="en-US" dirty="0" smtClean="0"/>
              <a:t> </a:t>
            </a:r>
            <a:r>
              <a:rPr lang="pl-PL" dirty="0" smtClean="0"/>
              <a:t>Podobnie jak w algorytmie adaptacyjnym zostanie zmniejszony priorytet wątku, z tym że kontrola nad zachowaniem wątku jest dużo większa.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Zachowanie wątku może być kontrolowane przez następujące parametry</a:t>
            </a:r>
            <a:r>
              <a:rPr lang="en-US" dirty="0" smtClean="0"/>
              <a:t>: </a:t>
            </a:r>
          </a:p>
          <a:p>
            <a:pPr algn="just"/>
            <a:r>
              <a:rPr lang="en-US" i="1" dirty="0" smtClean="0"/>
              <a:t>Initial budget (C)</a:t>
            </a:r>
            <a:r>
              <a:rPr lang="en-US" dirty="0" smtClean="0"/>
              <a:t> </a:t>
            </a:r>
            <a:r>
              <a:rPr lang="pl-PL" dirty="0" smtClean="0"/>
              <a:t> - czas, przez który wątek może być realizowany z normalnym priorytetem (N), zanim jego priorytet nie zostanie obniżony do priorytetu niskiego (L)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r>
              <a:rPr lang="en-US" i="1" dirty="0" smtClean="0"/>
              <a:t>Low priority (L)</a:t>
            </a:r>
            <a:r>
              <a:rPr lang="en-US" dirty="0" smtClean="0"/>
              <a:t> </a:t>
            </a:r>
            <a:r>
              <a:rPr lang="pl-PL" dirty="0" smtClean="0"/>
              <a:t>– poziom do którego zostaje obniżony priorytet wątku.</a:t>
            </a:r>
          </a:p>
          <a:p>
            <a:pPr algn="just"/>
            <a:r>
              <a:rPr lang="en-US" i="1" dirty="0" smtClean="0"/>
              <a:t>Replenishment period (T)</a:t>
            </a:r>
            <a:r>
              <a:rPr lang="en-US" dirty="0" smtClean="0"/>
              <a:t> </a:t>
            </a:r>
            <a:r>
              <a:rPr lang="pl-PL" dirty="0" smtClean="0"/>
              <a:t>– okres czasu po którym następuje operacja przywracania (ponowne przydzielenie </a:t>
            </a:r>
            <a:r>
              <a:rPr lang="pl-PL" i="1" dirty="0" err="1" smtClean="0"/>
              <a:t>Initial</a:t>
            </a:r>
            <a:r>
              <a:rPr lang="pl-PL" i="1" dirty="0" smtClean="0"/>
              <a:t> </a:t>
            </a:r>
            <a:r>
              <a:rPr lang="pl-PL" i="1" dirty="0" err="1" smtClean="0"/>
              <a:t>budget</a:t>
            </a:r>
            <a:r>
              <a:rPr lang="pl-PL" dirty="0" smtClean="0"/>
              <a:t>)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r>
              <a:rPr lang="en-US" i="1" dirty="0" smtClean="0"/>
              <a:t>Max number of pending replenishments</a:t>
            </a:r>
            <a:r>
              <a:rPr lang="en-US" dirty="0" smtClean="0"/>
              <a:t> </a:t>
            </a:r>
            <a:r>
              <a:rPr lang="pl-PL" dirty="0" smtClean="0"/>
              <a:t>– maksymalna liczba operacji przywracania.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dirty="0" smtClean="0"/>
              <a:t>Po wykorzystaniu </a:t>
            </a:r>
            <a:r>
              <a:rPr lang="pl-PL" i="1" dirty="0" err="1" smtClean="0"/>
              <a:t>Initial</a:t>
            </a:r>
            <a:r>
              <a:rPr lang="pl-PL" i="1" dirty="0" smtClean="0"/>
              <a:t> </a:t>
            </a:r>
            <a:r>
              <a:rPr lang="pl-PL" i="1" dirty="0" err="1" smtClean="0"/>
              <a:t>budget</a:t>
            </a:r>
            <a:r>
              <a:rPr lang="pl-PL" dirty="0" smtClean="0"/>
              <a:t> priorytet wątku zostaje obniżony. Może być on nadal wykonywany z niższym priorytetem lub nie, w zależności od priorytetów innych wątków.</a:t>
            </a:r>
          </a:p>
          <a:p>
            <a:pPr algn="just"/>
            <a:r>
              <a:rPr lang="pl-PL" dirty="0" smtClean="0"/>
              <a:t>Operacja przywracania przywraca normalny priorytet wątku</a:t>
            </a:r>
            <a:r>
              <a:rPr lang="en-US" dirty="0" smtClean="0"/>
              <a:t>. </a:t>
            </a:r>
            <a:r>
              <a:rPr lang="pl-PL" dirty="0" smtClean="0"/>
              <a:t>Gwarantuje to, że w poprawnie skonfigurowanym systemie wątek ma możliwość byś wykonywany maksymalnie przez czas C w każdym okresie czasu T</a:t>
            </a:r>
            <a:r>
              <a:rPr lang="en-US" dirty="0" smtClean="0"/>
              <a:t>. </a:t>
            </a:r>
            <a:r>
              <a:rPr lang="pl-PL" dirty="0" smtClean="0"/>
              <a:t> Oznacza to, że wątek wykonywany z priorytetem N zużywa jedynie C/T część zasobów systemowych.</a:t>
            </a:r>
            <a:endParaRPr lang="en-US" dirty="0" smtClean="0"/>
          </a:p>
          <a:p>
            <a:pPr algn="just"/>
            <a:r>
              <a:rPr lang="pl-PL" dirty="0" smtClean="0"/>
              <a:t>W momencie zablokowania wątku zostaje zaplanowana dla niego operacja przywracania (po czasie T od momentu jego uruchomienia), przy czym priorytet wątku przywracany jest na czas równy czasowi wykonywania do momentu zablokowania.</a:t>
            </a:r>
          </a:p>
          <a:p>
            <a:pPr algn="just"/>
            <a:r>
              <a:rPr lang="pl-PL" dirty="0" smtClean="0"/>
              <a:t>Kiedy wątek zostanie zablokowany wielokrotnie, zostanie uruchomionych wiele operacji przywracania w różnych momentach czasowych. Oznacza, to że wątek w okresie T będzie wykonywany z priorytetem N przez czas C, jednak czas C nie musi być ciągły.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Na typowe oczekiwanie poprawności nakładane są dodatkowo różne wymagania związane z czasem, które w systemach klasycznych byłyby praktycznie nieistotne. Te dodatkowe wymagania, to np. terminowość obliczeń (dostarczania wyników), nieprzerwane i ciągłe działanie, czy czasem nawet synchroniczne (pulsacyjne) dostarczane danych. </a:t>
            </a:r>
          </a:p>
          <a:p>
            <a:pPr algn="just"/>
            <a:r>
              <a:rPr lang="pl-PL" dirty="0" smtClean="0"/>
              <a:t>Systemy takie mogą pełnić zarówno rolę podrzędną (usługową) względem innego systemu, ale mogą także same nadzorować inne obiekty.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replen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700" y="2770981"/>
            <a:ext cx="4800600" cy="218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lowprio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866231"/>
            <a:ext cx="5905500" cy="199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wątki i procesy</a:t>
            </a:r>
            <a:endParaRPr lang="pl-PL" dirty="0"/>
          </a:p>
        </p:txBody>
      </p:sp>
      <p:pic>
        <p:nvPicPr>
          <p:cNvPr id="4" name="Symbol zastępczy zawartości 3" descr="multireplen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4350" y="2663031"/>
            <a:ext cx="5575300" cy="240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Neutrino – synchronizacja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QNX Neutrino </a:t>
            </a:r>
            <a:r>
              <a:rPr lang="pl-PL" dirty="0" smtClean="0"/>
              <a:t>dostarcza podstawowych mechanizmów synchronizacji na poziomie wątków zgodnych ze standardem POSIX.</a:t>
            </a:r>
          </a:p>
          <a:p>
            <a:pPr algn="just"/>
            <a:r>
              <a:rPr lang="pl-PL" dirty="0" smtClean="0"/>
              <a:t>Część z tych mechanizmów może być wykorzystywana do synchronizacji pracy wątków przynależących do różnych procesów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Mechanizm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Synchronizacja</a:t>
                      </a:r>
                      <a:r>
                        <a:rPr lang="pl-PL" baseline="0" dirty="0" smtClean="0"/>
                        <a:t> procesów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Synchronizacja poprzez QNX LAN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Mutex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Condvar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Barrier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Sleepon</a:t>
                      </a:r>
                      <a:r>
                        <a:rPr lang="pl-PL" dirty="0" smtClean="0"/>
                        <a:t> lock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Reader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writer</a:t>
                      </a:r>
                      <a:r>
                        <a:rPr lang="pl-PL" dirty="0" smtClean="0"/>
                        <a:t> lock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Semaphore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 (tylko nazwane)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FIFO </a:t>
                      </a:r>
                      <a:r>
                        <a:rPr lang="pl-PL" dirty="0" err="1" smtClean="0"/>
                        <a:t>scheduling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Send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Receive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Reply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Atomic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operation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Wszystkie mechanizmy synchronizacji zaimplementowane zostały w jądrze za wyjątkiem:</a:t>
            </a:r>
          </a:p>
          <a:p>
            <a:pPr algn="just"/>
            <a:r>
              <a:rPr lang="pl-PL" i="1" dirty="0" err="1" smtClean="0"/>
              <a:t>barrier</a:t>
            </a:r>
            <a:r>
              <a:rPr lang="pl-PL" dirty="0" smtClean="0"/>
              <a:t>, </a:t>
            </a:r>
            <a:r>
              <a:rPr lang="pl-PL" i="1" dirty="0" err="1" smtClean="0"/>
              <a:t>sleepon</a:t>
            </a:r>
            <a:r>
              <a:rPr lang="pl-PL" i="1" dirty="0" smtClean="0"/>
              <a:t> lock</a:t>
            </a:r>
            <a:r>
              <a:rPr lang="pl-PL" dirty="0" smtClean="0"/>
              <a:t> i </a:t>
            </a:r>
            <a:r>
              <a:rPr lang="pl-PL" i="1" dirty="0" err="1" smtClean="0"/>
              <a:t>reader</a:t>
            </a:r>
            <a:r>
              <a:rPr lang="pl-PL" i="1" dirty="0" smtClean="0"/>
              <a:t>/</a:t>
            </a:r>
            <a:r>
              <a:rPr lang="pl-PL" i="1" dirty="0" err="1" smtClean="0"/>
              <a:t>writer</a:t>
            </a:r>
            <a:r>
              <a:rPr lang="pl-PL" i="1" dirty="0" smtClean="0"/>
              <a:t> lock</a:t>
            </a:r>
            <a:r>
              <a:rPr lang="pl-PL" dirty="0" smtClean="0"/>
              <a:t> (zaimplementowane z wykorzystaniem mechanizmów </a:t>
            </a:r>
            <a:r>
              <a:rPr lang="pl-PL" i="1" dirty="0" err="1" smtClean="0"/>
              <a:t>mutex</a:t>
            </a:r>
            <a:r>
              <a:rPr lang="pl-PL" dirty="0" smtClean="0"/>
              <a:t> i </a:t>
            </a:r>
            <a:r>
              <a:rPr lang="pl-PL" i="1" dirty="0" err="1" smtClean="0"/>
              <a:t>condvar</a:t>
            </a:r>
            <a:r>
              <a:rPr lang="pl-PL" dirty="0" smtClean="0"/>
              <a:t>);</a:t>
            </a:r>
          </a:p>
          <a:p>
            <a:pPr algn="just"/>
            <a:r>
              <a:rPr lang="pl-PL" i="1" dirty="0" err="1" smtClean="0"/>
              <a:t>atomic</a:t>
            </a:r>
            <a:r>
              <a:rPr lang="pl-PL" i="1" dirty="0" smtClean="0"/>
              <a:t> </a:t>
            </a:r>
            <a:r>
              <a:rPr lang="pl-PL" i="1" dirty="0" err="1" smtClean="0"/>
              <a:t>operation</a:t>
            </a:r>
            <a:r>
              <a:rPr lang="pl-PL" i="1" dirty="0" smtClean="0"/>
              <a:t> </a:t>
            </a:r>
            <a:r>
              <a:rPr lang="pl-PL" dirty="0" smtClean="0"/>
              <a:t>(zaimplementowane bezpośrednio w procesorze lub emulowane przez jądro).</a:t>
            </a:r>
            <a:endParaRPr lang="pl-PL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Mutex</a:t>
            </a:r>
            <a:r>
              <a:rPr lang="pl-PL" b="1" dirty="0" smtClean="0"/>
              <a:t> (ang. </a:t>
            </a:r>
            <a:r>
              <a:rPr lang="en-US" b="1" i="1" dirty="0" smtClean="0"/>
              <a:t>mutual exclusion lock</a:t>
            </a:r>
            <a:r>
              <a:rPr lang="pl-PL" b="1" dirty="0" smtClean="0"/>
              <a:t>)</a:t>
            </a:r>
            <a:endParaRPr lang="en-US" b="1" i="1" dirty="0" smtClean="0"/>
          </a:p>
          <a:p>
            <a:pPr algn="just"/>
            <a:r>
              <a:rPr lang="pl-PL" dirty="0" smtClean="0"/>
              <a:t>Najprostszy mechanizm synchronizacji. Używany w celu zapewnienia wyłączności dostępu do danych współdzielonych przez wątki.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Tylko jeden wątek może być w sekcji krytycznej (być właścicielem </a:t>
            </a:r>
            <a:r>
              <a:rPr lang="pl-PL" i="1" dirty="0" err="1" smtClean="0"/>
              <a:t>mutexu</a:t>
            </a:r>
            <a:r>
              <a:rPr lang="pl-PL" dirty="0" smtClean="0"/>
              <a:t>). Każdy inny wątek zgłaszający żądanie pozostanie zablokowany do czasu zwolnienia </a:t>
            </a:r>
            <a:r>
              <a:rPr lang="pl-PL" i="1" dirty="0" err="1" smtClean="0"/>
              <a:t>mutexu</a:t>
            </a:r>
            <a:r>
              <a:rPr lang="pl-PL" dirty="0" smtClean="0"/>
              <a:t>. W momencie zwolnienia </a:t>
            </a:r>
            <a:r>
              <a:rPr lang="pl-PL" i="1" dirty="0" err="1" smtClean="0"/>
              <a:t>mutexu</a:t>
            </a:r>
            <a:r>
              <a:rPr lang="pl-PL" dirty="0" smtClean="0"/>
              <a:t>, wątek o najwyższym priorytecie zostaje odblokowany i staje się jego właścicielem.</a:t>
            </a:r>
            <a:endParaRPr lang="en-US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W przypadku większości platform sprzętowych żądanie </a:t>
            </a:r>
            <a:r>
              <a:rPr lang="pl-PL" i="1" dirty="0" err="1" smtClean="0"/>
              <a:t>mutexu</a:t>
            </a:r>
            <a:r>
              <a:rPr lang="pl-PL" dirty="0" smtClean="0"/>
              <a:t> nie wymaga wywołania kodu jądra, w przypadku gdy </a:t>
            </a:r>
            <a:r>
              <a:rPr lang="pl-PL" i="1" dirty="0" err="1" smtClean="0"/>
              <a:t>mutex</a:t>
            </a:r>
            <a:r>
              <a:rPr lang="pl-PL" i="1" dirty="0" smtClean="0"/>
              <a:t> </a:t>
            </a:r>
            <a:r>
              <a:rPr lang="pl-PL" dirty="0" smtClean="0"/>
              <a:t>jest wolny.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Kod jądra wywoływany jest jedynie w przypadku gdy </a:t>
            </a:r>
            <a:r>
              <a:rPr lang="pl-PL" i="1" dirty="0" err="1" smtClean="0"/>
              <a:t>mutex</a:t>
            </a:r>
            <a:r>
              <a:rPr lang="pl-PL" i="1" dirty="0" smtClean="0"/>
              <a:t> </a:t>
            </a:r>
            <a:r>
              <a:rPr lang="pl-PL" dirty="0" smtClean="0"/>
              <a:t>jest zajęty i wątek musi zostać zablokowany oraz w przypadku zwalniania </a:t>
            </a:r>
            <a:r>
              <a:rPr lang="pl-PL" i="1" dirty="0" err="1" smtClean="0"/>
              <a:t>mutexu</a:t>
            </a:r>
            <a:r>
              <a:rPr lang="pl-PL" i="1" dirty="0" smtClean="0"/>
              <a:t> </a:t>
            </a:r>
            <a:r>
              <a:rPr lang="pl-PL" dirty="0" smtClean="0"/>
              <a:t>gdy istnieją zablokowane wątki na niego oczekujące. W konsekwencji wejście do sekcji krytycznej oraz jej opuszczenie jest bardzo szybkie.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Istnieje możliwość sprawdzenia stanu </a:t>
            </a:r>
            <a:r>
              <a:rPr lang="pl-PL" i="1" dirty="0" err="1" smtClean="0"/>
              <a:t>mutexu</a:t>
            </a:r>
            <a:r>
              <a:rPr lang="pl-PL" i="1" dirty="0" smtClean="0"/>
              <a:t> </a:t>
            </a:r>
            <a:r>
              <a:rPr lang="pl-PL" dirty="0" smtClean="0"/>
              <a:t>bez blokowania wątku.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W przypadku gdy dostępu do </a:t>
            </a:r>
            <a:r>
              <a:rPr lang="pl-PL" i="1" dirty="0" err="1" smtClean="0"/>
              <a:t>mutexu</a:t>
            </a:r>
            <a:r>
              <a:rPr lang="pl-PL" dirty="0" smtClean="0"/>
              <a:t> żąda wątek o wyższym priorytecie niż jego aktualny właściciel, zwiększany jest efektywny priorytet aktualnego właściciela, tak aby był równy priorytetowi wątku żądającego. Oryginalny priorytet jest przywracany po zwolnieniu </a:t>
            </a:r>
            <a:r>
              <a:rPr lang="pl-PL" i="1" dirty="0" err="1" smtClean="0"/>
              <a:t>mutexu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Można tak zmodyfikować atrybuty </a:t>
            </a:r>
            <a:r>
              <a:rPr lang="pl-PL" i="1" dirty="0" err="1" smtClean="0"/>
              <a:t>mutexu</a:t>
            </a:r>
            <a:r>
              <a:rPr lang="pl-PL" i="1" dirty="0" smtClean="0"/>
              <a:t> </a:t>
            </a:r>
            <a:r>
              <a:rPr lang="pl-PL" dirty="0" smtClean="0"/>
              <a:t>aby mógł być rekursywnie przydzielany jego obecnemu właścicielowi</a:t>
            </a:r>
            <a:r>
              <a:rPr lang="en-US" dirty="0" smtClean="0"/>
              <a:t>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/>
              <a:t>Condvar</a:t>
            </a:r>
            <a:r>
              <a:rPr lang="pl-PL" b="1" dirty="0" smtClean="0"/>
              <a:t> (ang.</a:t>
            </a:r>
            <a:r>
              <a:rPr lang="en-US" b="1" dirty="0" smtClean="0"/>
              <a:t> </a:t>
            </a:r>
            <a:r>
              <a:rPr lang="en-US" b="1" i="1" dirty="0" smtClean="0"/>
              <a:t>condition variable</a:t>
            </a:r>
            <a:r>
              <a:rPr lang="pl-PL" b="1" dirty="0" smtClean="0"/>
              <a:t>)</a:t>
            </a:r>
            <a:endParaRPr lang="en-US" b="1" i="1" dirty="0" smtClean="0"/>
          </a:p>
          <a:p>
            <a:pPr algn="just"/>
            <a:r>
              <a:rPr lang="pl-PL" dirty="0" smtClean="0"/>
              <a:t>Umożliwia blokowanie wątku znajdującego się w obrębie sekcji krytycznej do czasu spełnienia założonego warunku. Warunek ten może być dowolnie złożony jest niezależny od mechanizmu </a:t>
            </a:r>
            <a:r>
              <a:rPr lang="pl-PL" i="1" dirty="0" err="1" smtClean="0"/>
              <a:t>condvar</a:t>
            </a:r>
            <a:r>
              <a:rPr lang="en-US" dirty="0" smtClean="0"/>
              <a:t>. </a:t>
            </a:r>
            <a:r>
              <a:rPr lang="pl-PL" dirty="0" smtClean="0"/>
              <a:t>Mechanizm </a:t>
            </a:r>
            <a:r>
              <a:rPr lang="pl-PL" i="1" dirty="0" err="1" smtClean="0"/>
              <a:t>condvar</a:t>
            </a:r>
            <a:r>
              <a:rPr lang="pl-PL" i="1" dirty="0" smtClean="0"/>
              <a:t> </a:t>
            </a:r>
            <a:r>
              <a:rPr lang="pl-PL" dirty="0" smtClean="0"/>
              <a:t>powinien być używany wspólnie z mechanizmem </a:t>
            </a:r>
            <a:r>
              <a:rPr lang="pl-PL" i="1" dirty="0" err="1" smtClean="0"/>
              <a:t>mutex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</a:p>
          <a:p>
            <a:r>
              <a:rPr lang="pl-PL" i="1" dirty="0" smtClean="0"/>
              <a:t>C</a:t>
            </a:r>
            <a:r>
              <a:rPr lang="en-US" i="1" dirty="0" err="1" smtClean="0"/>
              <a:t>ondvar</a:t>
            </a:r>
            <a:r>
              <a:rPr lang="en-US" i="1" dirty="0" smtClean="0"/>
              <a:t> </a:t>
            </a:r>
            <a:r>
              <a:rPr lang="pl-PL" dirty="0" smtClean="0"/>
              <a:t>obsługiwany jest przez trzy operacje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wait (</a:t>
            </a:r>
            <a:r>
              <a:rPr lang="en-US" i="1" dirty="0" err="1" smtClean="0"/>
              <a:t>pthread_cond_wait</a:t>
            </a:r>
            <a:r>
              <a:rPr lang="en-US" i="1" dirty="0" smtClean="0"/>
              <a:t>()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signal (</a:t>
            </a:r>
            <a:r>
              <a:rPr lang="en-US" i="1" dirty="0" err="1" smtClean="0"/>
              <a:t>pthread_cond_signal</a:t>
            </a:r>
            <a:r>
              <a:rPr lang="en-US" i="1" dirty="0" smtClean="0"/>
              <a:t>()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broadcast (</a:t>
            </a:r>
            <a:r>
              <a:rPr lang="en-US" i="1" dirty="0" err="1" smtClean="0"/>
              <a:t>pthread_cond_broadcast</a:t>
            </a:r>
            <a:r>
              <a:rPr lang="en-US" i="1" dirty="0" smtClean="0"/>
              <a:t>()</a:t>
            </a:r>
            <a:r>
              <a:rPr lang="en-US" dirty="0" smtClean="0"/>
              <a:t>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Czynnik czasowy ma charakter zarówno jakościowy (różna kolejność zdarzeń świata zewnętrznego ma wpływ na zachowanie i reakcję systemu), jak i ilościowy (reakcja systemu zależy od ilości upływającego i pozostałego czasu).</a:t>
            </a:r>
          </a:p>
          <a:p>
            <a:pPr algn="just"/>
            <a:r>
              <a:rPr lang="pl-PL" dirty="0" smtClean="0"/>
              <a:t>Specyfika systemów czasu rzeczywistego, to z jednej strony zależność od otoczenia, ale również przewidywalność poprzez (nawet) narzucenie pewnych decyzji i działań, jako skutek postulatu terminowości i punktualności.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pthread_mutex_lock</a:t>
            </a:r>
            <a:r>
              <a:rPr lang="en-US" dirty="0" smtClean="0"/>
              <a:t>( &amp;m );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. . . 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while (!</a:t>
            </a:r>
            <a:r>
              <a:rPr lang="en-US" dirty="0" err="1" smtClean="0"/>
              <a:t>arbitrary_condition</a:t>
            </a:r>
            <a:r>
              <a:rPr lang="en-US" dirty="0" smtClean="0"/>
              <a:t>)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{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pthread_cond_wait</a:t>
            </a:r>
            <a:r>
              <a:rPr lang="en-US" dirty="0" smtClean="0"/>
              <a:t>( &amp;</a:t>
            </a:r>
            <a:r>
              <a:rPr lang="en-US" dirty="0" err="1" smtClean="0"/>
              <a:t>cv</a:t>
            </a:r>
            <a:r>
              <a:rPr lang="en-US" dirty="0" smtClean="0"/>
              <a:t>, &amp;m );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} 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. . .</a:t>
            </a:r>
            <a:endParaRPr lang="pl-PL" dirty="0" smtClean="0"/>
          </a:p>
          <a:p>
            <a:pPr>
              <a:buNone/>
            </a:pPr>
            <a:r>
              <a:rPr lang="en-US" dirty="0" err="1" smtClean="0"/>
              <a:t>pthread_mutex_unlock</a:t>
            </a:r>
            <a:r>
              <a:rPr lang="en-US" dirty="0" smtClean="0"/>
              <a:t>( &amp;m );</a:t>
            </a:r>
            <a:endParaRPr lang="pl-PL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i="1" dirty="0" smtClean="0"/>
              <a:t>M</a:t>
            </a:r>
            <a:r>
              <a:rPr lang="en-US" i="1" dirty="0" err="1" smtClean="0"/>
              <a:t>utex</a:t>
            </a:r>
            <a:r>
              <a:rPr lang="en-US" i="1" dirty="0" smtClean="0"/>
              <a:t> </a:t>
            </a:r>
            <a:r>
              <a:rPr lang="pl-PL" dirty="0" smtClean="0"/>
              <a:t>zwalniany jest automatycznie przez</a:t>
            </a:r>
            <a:r>
              <a:rPr lang="en-US" dirty="0" smtClean="0"/>
              <a:t> </a:t>
            </a:r>
            <a:r>
              <a:rPr lang="en-US" i="1" dirty="0" err="1" smtClean="0"/>
              <a:t>pthread_cond_wait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w momencie blokowania , w konsekwencji inny wątek może wejść w sekcję krytyczną</a:t>
            </a:r>
            <a:r>
              <a:rPr lang="en-US" dirty="0" smtClean="0"/>
              <a:t>.</a:t>
            </a:r>
          </a:p>
          <a:p>
            <a:pPr algn="just"/>
            <a:r>
              <a:rPr lang="pl-PL" dirty="0" smtClean="0"/>
              <a:t>Operacja </a:t>
            </a:r>
            <a:r>
              <a:rPr lang="en-US" i="1" dirty="0" err="1" smtClean="0"/>
              <a:t>pthread_cond_signal</a:t>
            </a:r>
            <a:r>
              <a:rPr lang="en-US" i="1" dirty="0" smtClean="0"/>
              <a:t>()</a:t>
            </a:r>
            <a:r>
              <a:rPr lang="pl-PL" i="1" dirty="0" smtClean="0"/>
              <a:t> </a:t>
            </a:r>
            <a:r>
              <a:rPr lang="pl-PL" dirty="0" smtClean="0"/>
              <a:t>odblokowuje </a:t>
            </a:r>
            <a:r>
              <a:rPr lang="en-US" dirty="0" smtClean="0"/>
              <a:t> </a:t>
            </a:r>
            <a:r>
              <a:rPr lang="pl-PL" dirty="0" smtClean="0"/>
              <a:t>wątek o najwyższym priorytecie z oczekujących natomiast operacja </a:t>
            </a:r>
            <a:r>
              <a:rPr lang="en-US" i="1" dirty="0" err="1" smtClean="0"/>
              <a:t>pthread_cond_broadcast</a:t>
            </a:r>
            <a:r>
              <a:rPr lang="en-US" i="1" dirty="0" smtClean="0"/>
              <a:t>()</a:t>
            </a:r>
            <a:r>
              <a:rPr lang="pl-PL" i="1" dirty="0" smtClean="0"/>
              <a:t> </a:t>
            </a:r>
            <a:r>
              <a:rPr lang="pl-PL" dirty="0" smtClean="0"/>
              <a:t>odblokowuje wszystkie oczekujące wątki. </a:t>
            </a:r>
            <a:r>
              <a:rPr lang="pl-PL" i="1" dirty="0" err="1" smtClean="0"/>
              <a:t>Mutex</a:t>
            </a:r>
            <a:r>
              <a:rPr lang="pl-PL" dirty="0" smtClean="0"/>
              <a:t> jest zajmowany automatycznie przez wątek o najwyższym priorytecie z odblokowanych</a:t>
            </a:r>
            <a:r>
              <a:rPr lang="pl-PL" i="1" dirty="0" smtClean="0"/>
              <a:t>, </a:t>
            </a:r>
            <a:r>
              <a:rPr lang="pl-PL" dirty="0" smtClean="0"/>
              <a:t>musi więc zostać zwolniony po opuszczeniu sekcji krytycznej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Barrier</a:t>
            </a:r>
          </a:p>
          <a:p>
            <a:pPr algn="just"/>
            <a:r>
              <a:rPr lang="pl-PL" dirty="0" smtClean="0"/>
              <a:t>Mechanizm synchronizacji pozwalający skorelować działanie kilku współpracujących wątków. Wątki są wstrzymywane w określonym miejscu do czasu aż żaden z synchronizowanych wątków nie może być kontynuowany.</a:t>
            </a:r>
            <a:endParaRPr lang="en-US" dirty="0" smtClean="0"/>
          </a:p>
          <a:p>
            <a:pPr algn="just"/>
            <a:r>
              <a:rPr lang="pl-PL" dirty="0" smtClean="0"/>
              <a:t>Wątki „spotykają się” w określonym punkcie. Kiedy określona ilość wątków dotrze do bariery odblokowywane są wszystkie z nich.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Sleepon</a:t>
            </a:r>
            <a:r>
              <a:rPr lang="en-US" b="1" dirty="0" smtClean="0"/>
              <a:t> lock</a:t>
            </a:r>
          </a:p>
          <a:p>
            <a:pPr algn="just"/>
            <a:r>
              <a:rPr lang="pl-PL" dirty="0" smtClean="0"/>
              <a:t>Podobny do </a:t>
            </a:r>
            <a:r>
              <a:rPr lang="en-US" i="1" dirty="0" err="1" smtClean="0"/>
              <a:t>condvar</a:t>
            </a:r>
            <a:r>
              <a:rPr lang="en-US" dirty="0" smtClean="0"/>
              <a:t>. </a:t>
            </a:r>
            <a:r>
              <a:rPr lang="pl-PL" dirty="0" smtClean="0"/>
              <a:t>Także może być użyty do zablokowania wątku do czasu spełnienia założonego warunku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r>
              <a:rPr lang="pl-PL" dirty="0" smtClean="0"/>
              <a:t>W przeciwieństwie do mechanizmu </a:t>
            </a:r>
            <a:r>
              <a:rPr lang="pl-PL" i="1" dirty="0" err="1" smtClean="0"/>
              <a:t>condvar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pl-PL" dirty="0" smtClean="0"/>
              <a:t>(który musi zostać utworzony dla każdego sprawdzanego warunku)</a:t>
            </a:r>
            <a:r>
              <a:rPr lang="en-US" dirty="0" smtClean="0"/>
              <a:t>, </a:t>
            </a:r>
            <a:r>
              <a:rPr lang="en-US" i="1" dirty="0" err="1" smtClean="0"/>
              <a:t>sleepon</a:t>
            </a:r>
            <a:r>
              <a:rPr lang="en-US" i="1" dirty="0" smtClean="0"/>
              <a:t> lock </a:t>
            </a:r>
            <a:r>
              <a:rPr lang="pl-PL" dirty="0" smtClean="0"/>
              <a:t>rozszerza swą funkcjonalność w obrębie </a:t>
            </a:r>
            <a:r>
              <a:rPr lang="pl-PL" i="1" dirty="0" err="1" smtClean="0"/>
              <a:t>mutexu</a:t>
            </a:r>
            <a:r>
              <a:rPr lang="pl-PL" i="1" dirty="0" smtClean="0"/>
              <a:t> </a:t>
            </a:r>
            <a:r>
              <a:rPr lang="pl-PL" dirty="0" smtClean="0"/>
              <a:t>i samodzielnie alokuje </a:t>
            </a:r>
            <a:r>
              <a:rPr lang="en-US" i="1" dirty="0" err="1" smtClean="0"/>
              <a:t>condvar</a:t>
            </a:r>
            <a:r>
              <a:rPr lang="en-US" dirty="0" smtClean="0"/>
              <a:t>, </a:t>
            </a:r>
            <a:r>
              <a:rPr lang="pl-PL" dirty="0" smtClean="0"/>
              <a:t>niezależnie od ilości warunków</a:t>
            </a:r>
            <a:r>
              <a:rPr lang="en-US" dirty="0" smtClean="0"/>
              <a:t>. </a:t>
            </a:r>
            <a:r>
              <a:rPr lang="pl-PL" dirty="0" smtClean="0"/>
              <a:t>Maksymalna ilość warunków może być równa ilości zablokowanych wątków.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Reader/writer lock</a:t>
            </a:r>
          </a:p>
          <a:p>
            <a:pPr algn="just"/>
            <a:r>
              <a:rPr lang="pl-PL" dirty="0" smtClean="0"/>
              <a:t>Używane w przypadku gdy wiele wątków czyta współdzielone dane i przynajmniej jeden zapisuje.</a:t>
            </a:r>
            <a:r>
              <a:rPr lang="en-US" dirty="0" smtClean="0"/>
              <a:t> </a:t>
            </a:r>
            <a:r>
              <a:rPr lang="pl-PL" dirty="0" smtClean="0"/>
              <a:t>Kosztowniejsze od </a:t>
            </a:r>
            <a:r>
              <a:rPr lang="pl-PL" i="1" dirty="0" err="1" smtClean="0"/>
              <a:t>mutexów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Wątkom  żądającym dostępu do czytania jest on przydzielany. W przypadku żądania dostępu w celu zapisu, wątek jest blokowany do czasu zwolnienia zasobu prze wszystkie czytające wątki.</a:t>
            </a:r>
            <a:endParaRPr lang="en-US" dirty="0" smtClean="0"/>
          </a:p>
          <a:p>
            <a:pPr algn="just"/>
            <a:r>
              <a:rPr lang="pl-PL" dirty="0" smtClean="0"/>
              <a:t>W przypadku wielu żądań w celu zapisu wątki są kolejkowane (zgodnie z ich priorytetami). Zostanie im wszystkim dostęp przydzielony przed wątkami czytającymi (ich priorytety nie są brane pod uwagę).</a:t>
            </a:r>
            <a:endParaRPr lang="en-US" dirty="0" smtClean="0"/>
          </a:p>
          <a:p>
            <a:pPr algn="just"/>
            <a:r>
              <a:rPr lang="pl-PL" dirty="0" smtClean="0"/>
              <a:t>Istnieje możliwość sprawdzenia stanu </a:t>
            </a:r>
            <a:r>
              <a:rPr lang="pl-PL" i="1" dirty="0" err="1" smtClean="0"/>
              <a:t>reader</a:t>
            </a:r>
            <a:r>
              <a:rPr lang="pl-PL" i="1" dirty="0" smtClean="0"/>
              <a:t>/</a:t>
            </a:r>
            <a:r>
              <a:rPr lang="pl-PL" i="1" dirty="0" err="1" smtClean="0"/>
              <a:t>writer</a:t>
            </a:r>
            <a:r>
              <a:rPr lang="pl-PL" i="1" dirty="0" smtClean="0"/>
              <a:t> lock </a:t>
            </a:r>
            <a:r>
              <a:rPr lang="pl-PL" dirty="0" smtClean="0"/>
              <a:t>bez konieczności blokowania wątku.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Semaphor</a:t>
            </a:r>
            <a:r>
              <a:rPr lang="pl-PL" b="1" dirty="0" smtClean="0"/>
              <a:t>e</a:t>
            </a:r>
            <a:endParaRPr lang="en-US" b="1" dirty="0" smtClean="0"/>
          </a:p>
          <a:p>
            <a:pPr algn="just"/>
            <a:r>
              <a:rPr lang="pl-PL" dirty="0" smtClean="0"/>
              <a:t>Semafory umożliwiają wątkom wykonywanie dwóch podstawowych operacji: „post” (inkrementacja) i „</a:t>
            </a:r>
            <a:r>
              <a:rPr lang="pl-PL" dirty="0" err="1" smtClean="0"/>
              <a:t>wait</a:t>
            </a:r>
            <a:r>
              <a:rPr lang="pl-PL" dirty="0" smtClean="0"/>
              <a:t>” (dekrementacja)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Operacja „</a:t>
            </a:r>
            <a:r>
              <a:rPr lang="pl-PL" dirty="0" err="1" smtClean="0"/>
              <a:t>wait</a:t>
            </a:r>
            <a:r>
              <a:rPr lang="pl-PL" dirty="0" smtClean="0"/>
              <a:t>” na semaforze o wartości dodatniej nie blokuje wątku, na semaforze o wartości ujemnej blokuje do czasu wykonania przez inny wątek operacji „post”</a:t>
            </a:r>
            <a:r>
              <a:rPr lang="en-US" dirty="0" smtClean="0"/>
              <a:t>. </a:t>
            </a:r>
            <a:r>
              <a:rPr lang="pl-PL" dirty="0" smtClean="0"/>
              <a:t>Operacja „post” może być wykonana wielokrotnie, co umożliwia wielu wątkom wykonanie operacji „</a:t>
            </a:r>
            <a:r>
              <a:rPr lang="pl-PL" dirty="0" err="1" smtClean="0"/>
              <a:t>wait</a:t>
            </a:r>
            <a:r>
              <a:rPr lang="pl-PL" dirty="0" smtClean="0"/>
              <a:t>” bez blokowania.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Semafory mogą być bezpiecznie używane prze kod wykonywany asynchronicznie, np. procedury obsługi sygnałów</a:t>
            </a:r>
            <a:r>
              <a:rPr lang="en-US" dirty="0" smtClean="0"/>
              <a:t>.</a:t>
            </a:r>
          </a:p>
          <a:p>
            <a:r>
              <a:rPr lang="pl-PL" i="1" dirty="0" smtClean="0"/>
              <a:t>M</a:t>
            </a:r>
            <a:r>
              <a:rPr lang="en-US" i="1" dirty="0" err="1" smtClean="0"/>
              <a:t>utex</a:t>
            </a:r>
            <a:r>
              <a:rPr lang="pl-PL" i="1" dirty="0" smtClean="0"/>
              <a:t>y</a:t>
            </a:r>
            <a:r>
              <a:rPr lang="en-US" dirty="0" smtClean="0"/>
              <a:t> </a:t>
            </a:r>
            <a:r>
              <a:rPr lang="pl-PL" dirty="0" smtClean="0"/>
              <a:t>są znacznie szybsze od semaforów, które zawsze wymagają wywołania kodu jądra</a:t>
            </a:r>
            <a:r>
              <a:rPr lang="en-US" dirty="0" smtClean="0"/>
              <a:t>. </a:t>
            </a:r>
            <a:r>
              <a:rPr lang="pl-PL" dirty="0" smtClean="0"/>
              <a:t>Semafory nie zmieniają efektywnego priorytetu wątku.</a:t>
            </a:r>
          </a:p>
          <a:p>
            <a:r>
              <a:rPr lang="pl-PL" dirty="0" smtClean="0"/>
              <a:t>Dostępne są także semafory nazwane (ang. </a:t>
            </a:r>
            <a:r>
              <a:rPr lang="pl-PL" i="1" dirty="0" err="1" smtClean="0"/>
              <a:t>named</a:t>
            </a:r>
            <a:r>
              <a:rPr lang="pl-PL" i="1" dirty="0" smtClean="0"/>
              <a:t> </a:t>
            </a:r>
            <a:r>
              <a:rPr lang="pl-PL" i="1" dirty="0" err="1" smtClean="0"/>
              <a:t>semaphore</a:t>
            </a:r>
            <a:r>
              <a:rPr lang="pl-PL" dirty="0" smtClean="0"/>
              <a:t>). Umożliwiają one synchronizację pomiędzy procesami uruchomionymi na różnych komputerach w obrębie sieci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Semafory nazwane są wolniejsze od zwykłych.</a:t>
            </a:r>
            <a:endParaRPr lang="pl-PL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while</a:t>
            </a:r>
            <a:r>
              <a:rPr lang="pl-PL" dirty="0" smtClean="0"/>
              <a:t> (</a:t>
            </a:r>
            <a:r>
              <a:rPr lang="pl-PL" dirty="0" err="1" smtClean="0"/>
              <a:t>sem_wait</a:t>
            </a:r>
            <a:r>
              <a:rPr lang="pl-PL" dirty="0" smtClean="0"/>
              <a:t>(&amp;s) &amp;&amp; (</a:t>
            </a:r>
            <a:r>
              <a:rPr lang="pl-PL" dirty="0" err="1" smtClean="0"/>
              <a:t>errno</a:t>
            </a:r>
            <a:r>
              <a:rPr lang="pl-PL" dirty="0" smtClean="0"/>
              <a:t> == EINTR))</a:t>
            </a:r>
          </a:p>
          <a:p>
            <a:pPr>
              <a:buNone/>
            </a:pPr>
            <a:r>
              <a:rPr lang="pl-PL" dirty="0" smtClean="0"/>
              <a:t>{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do_nothing</a:t>
            </a:r>
            <a:r>
              <a:rPr lang="pl-PL" dirty="0" smtClean="0"/>
              <a:t>();</a:t>
            </a:r>
          </a:p>
          <a:p>
            <a:pPr>
              <a:buNone/>
            </a:pPr>
            <a:r>
              <a:rPr lang="pl-PL" dirty="0" smtClean="0"/>
              <a:t>}</a:t>
            </a:r>
          </a:p>
          <a:p>
            <a:pPr>
              <a:buNone/>
            </a:pPr>
            <a:r>
              <a:rPr lang="pl-PL" dirty="0" err="1" smtClean="0"/>
              <a:t>do_critical_region</a:t>
            </a:r>
            <a:r>
              <a:rPr lang="pl-PL" dirty="0" smtClean="0"/>
              <a:t>();</a:t>
            </a:r>
            <a:endParaRPr lang="pl-PL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FIFO </a:t>
            </a:r>
            <a:r>
              <a:rPr lang="en-US" b="1" dirty="0" smtClean="0"/>
              <a:t>scheduling</a:t>
            </a:r>
          </a:p>
          <a:p>
            <a:pPr algn="just"/>
            <a:r>
              <a:rPr lang="pl-PL" dirty="0" smtClean="0"/>
              <a:t>Algorytm FIFO gwarantuje, że dwa wątki o tym samym priorytecie wykonają kolejno swoje sekcje krytyczne w system nie będących systemami SMP.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Przy starannym zaprojektowaniu systemu można wtedy zrezygnować z mechanizmów synchronizacji.</a:t>
            </a:r>
            <a:endParaRPr lang="en-US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Send/Receive/Reply </a:t>
            </a:r>
            <a:endParaRPr lang="pl-PL" b="1" dirty="0" smtClean="0"/>
          </a:p>
          <a:p>
            <a:pPr algn="just"/>
            <a:r>
              <a:rPr lang="pl-PL" dirty="0" smtClean="0"/>
              <a:t>Komunikaty przesyłane są synchronicznie i blokują naprzemiennie  komunikujące się wątki.</a:t>
            </a:r>
          </a:p>
          <a:p>
            <a:pPr algn="just"/>
            <a:r>
              <a:rPr lang="pl-PL" dirty="0" smtClean="0"/>
              <a:t>W wielu przypadkach sprawiają, że inne mechanizmy synchronizacji stają się zbędne.</a:t>
            </a:r>
          </a:p>
          <a:p>
            <a:pPr algn="just"/>
            <a:r>
              <a:rPr lang="pl-PL" dirty="0" smtClean="0"/>
              <a:t>Są jedynym zaimplementowanym w jądrze mechanizmem synchronizacji i komunikacji działającym w sieci.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Dziedzina zastosowań systemów czasu rzeczywistego jest ogromna. Świadczyć o tym mogą systemy już najprostsze, określane często mianem wbudowanych, stanowiące elementy większej całości i realizujące część jego istotnych, a nieraz kluczowych, funkcji. Dobrym przykładem zastosowań mogą być tu przedmioty codziennego użytku (pralki, kuchenki, aparaty), ale także systemy bardziej złożone i dużej skali, jak np. systemy nawigacji (samoloty, satelity, rakiety), czy sterowania zakładami przemysłowymi (np. elektrownie), jak również systemy dowodzenia i nadzoru.</a:t>
            </a:r>
          </a:p>
          <a:p>
            <a:pPr algn="just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– synchronizacja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Operacje atomowe</a:t>
            </a:r>
            <a:endParaRPr lang="pl-PL" dirty="0" smtClean="0"/>
          </a:p>
          <a:p>
            <a:pPr algn="just"/>
            <a:r>
              <a:rPr lang="pl-PL" dirty="0" smtClean="0"/>
              <a:t>W niektórych przypadkach istnieje konieczność wykonania prostej operacji (np. inkrementacji zmiennej) z jednoczesnym zachowaniem jej atomowości (nie podzielności).</a:t>
            </a:r>
            <a:endParaRPr lang="en-US" dirty="0" smtClean="0"/>
          </a:p>
          <a:p>
            <a:pPr algn="just"/>
            <a:r>
              <a:rPr lang="en-US" dirty="0" smtClean="0"/>
              <a:t>QNX Neutrino</a:t>
            </a:r>
            <a:r>
              <a:rPr lang="pl-PL" dirty="0" smtClean="0"/>
              <a:t> zapewnia następujące operacja atomowe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pl-PL" dirty="0" smtClean="0"/>
              <a:t>	dodawanie wartości;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odejmowanie wartości;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czyszczenie bitów;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ustawianie bitów;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dopełnienie bitów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IPC </a:t>
            </a:r>
            <a:r>
              <a:rPr lang="pl-PL" b="1" dirty="0" smtClean="0"/>
              <a:t>– </a:t>
            </a:r>
            <a:r>
              <a:rPr lang="pl-PL" b="1" dirty="0" err="1" smtClean="0"/>
              <a:t>Inter-Process</a:t>
            </a:r>
            <a:r>
              <a:rPr lang="pl-PL" b="1" dirty="0" smtClean="0"/>
              <a:t> </a:t>
            </a:r>
            <a:r>
              <a:rPr lang="pl-PL" b="1" dirty="0" err="1" smtClean="0"/>
              <a:t>Communication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Komunikacja międzyprocesowa</a:t>
            </a:r>
            <a:endParaRPr lang="en-US" dirty="0" smtClean="0"/>
          </a:p>
          <a:p>
            <a:pPr algn="just"/>
            <a:r>
              <a:rPr lang="pl-PL" dirty="0" smtClean="0"/>
              <a:t>Dzięki mechanizmom komunikacji międzyprocesowej system QNX zyskuje wyjątkową skalowalność. To dzięki nim dodawane nowe usługi i jądro stanowią spójną całość.</a:t>
            </a:r>
          </a:p>
          <a:p>
            <a:pPr algn="just"/>
            <a:r>
              <a:rPr lang="pl-PL" dirty="0" smtClean="0"/>
              <a:t>Komunikaty są podstawowym mechanizmem komunikacji w systemie QNX. W oparciu o nie została zbudowana większość pozostałych mechanizmów.</a:t>
            </a:r>
            <a:r>
              <a:rPr lang="en-US" dirty="0" smtClean="0"/>
              <a:t> </a:t>
            </a:r>
          </a:p>
          <a:p>
            <a:pPr algn="just"/>
            <a:r>
              <a:rPr lang="pl-PL" dirty="0" smtClean="0"/>
              <a:t>Dzięki prostocie i dużej wydajności systemu komunikatów, zbudowane w oparciu o nie mechanizmu komunikacji dorównują prędkością mechanizmom znanym z jąder monolitycznych.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Usługa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Implementacja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Komunikaty (ang. </a:t>
                      </a:r>
                      <a:r>
                        <a:rPr lang="pl-PL" i="1" dirty="0" err="1" smtClean="0"/>
                        <a:t>message-passing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Jądro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Sygnały (ang. </a:t>
                      </a:r>
                      <a:r>
                        <a:rPr lang="pl-PL" i="1" dirty="0" err="1" smtClean="0"/>
                        <a:t>signals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Jądro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Kolejki komunikatów POSIX</a:t>
                      </a:r>
                    </a:p>
                    <a:p>
                      <a:r>
                        <a:rPr lang="pl-PL" dirty="0" smtClean="0"/>
                        <a:t>(ang. </a:t>
                      </a:r>
                      <a:r>
                        <a:rPr lang="pl-PL" i="1" dirty="0" err="1" smtClean="0"/>
                        <a:t>message</a:t>
                      </a:r>
                      <a:r>
                        <a:rPr lang="pl-PL" i="1" dirty="0" smtClean="0"/>
                        <a:t> </a:t>
                      </a:r>
                      <a:r>
                        <a:rPr lang="pl-PL" i="1" dirty="0" err="1" smtClean="0"/>
                        <a:t>queues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Zewnętrzny proces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Pamięć dzielona (ang. </a:t>
                      </a:r>
                      <a:r>
                        <a:rPr lang="pl-PL" i="1" dirty="0" err="1" smtClean="0"/>
                        <a:t>shared</a:t>
                      </a:r>
                      <a:r>
                        <a:rPr lang="pl-PL" i="1" dirty="0" smtClean="0"/>
                        <a:t> </a:t>
                      </a:r>
                      <a:r>
                        <a:rPr lang="pl-PL" i="1" dirty="0" err="1" smtClean="0"/>
                        <a:t>memory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Menadżer procesów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Łącza nienazwane(</a:t>
                      </a:r>
                      <a:r>
                        <a:rPr lang="pl-PL" baseline="0" dirty="0" smtClean="0"/>
                        <a:t>ang. </a:t>
                      </a:r>
                      <a:r>
                        <a:rPr lang="pl-PL" i="1" baseline="0" dirty="0" err="1" smtClean="0"/>
                        <a:t>pipes</a:t>
                      </a:r>
                      <a:r>
                        <a:rPr lang="pl-PL" baseline="0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Zewnętrzny proces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Łącza</a:t>
                      </a:r>
                      <a:r>
                        <a:rPr lang="pl-PL" baseline="0" dirty="0" smtClean="0"/>
                        <a:t> nazwane (ang. </a:t>
                      </a:r>
                      <a:r>
                        <a:rPr lang="pl-PL" i="1" dirty="0" err="1" smtClean="0"/>
                        <a:t>FIFOs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Zewnętrzny</a:t>
                      </a:r>
                      <a:r>
                        <a:rPr lang="pl-PL" baseline="0" dirty="0" smtClean="0"/>
                        <a:t> proces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Komunikaty</a:t>
            </a:r>
          </a:p>
          <a:p>
            <a:pPr algn="just"/>
            <a:r>
              <a:rPr lang="pl-PL" dirty="0" smtClean="0"/>
              <a:t>Podstawowy mechanizm komunikacji w systemie QNX.</a:t>
            </a:r>
          </a:p>
          <a:p>
            <a:pPr algn="just"/>
            <a:r>
              <a:rPr lang="pl-PL" dirty="0" smtClean="0"/>
              <a:t>Obsługiwane poprzez trzy podstawowe wywołania systemowe:</a:t>
            </a:r>
          </a:p>
          <a:p>
            <a:pPr algn="just">
              <a:buNone/>
            </a:pPr>
            <a:r>
              <a:rPr lang="pl-PL" i="1" dirty="0" smtClean="0"/>
              <a:t>	</a:t>
            </a:r>
            <a:r>
              <a:rPr lang="en-US" i="1" dirty="0" err="1" smtClean="0"/>
              <a:t>MsgSend</a:t>
            </a:r>
            <a:r>
              <a:rPr lang="en-US" i="1" dirty="0" smtClean="0"/>
              <a:t>()</a:t>
            </a:r>
            <a:r>
              <a:rPr lang="en-US" dirty="0" smtClean="0"/>
              <a:t>,</a:t>
            </a:r>
            <a:endParaRPr lang="pl-PL" dirty="0" smtClean="0"/>
          </a:p>
          <a:p>
            <a:pPr algn="just">
              <a:buNone/>
            </a:pPr>
            <a:r>
              <a:rPr lang="pl-PL" i="1" dirty="0" smtClean="0"/>
              <a:t>	</a:t>
            </a:r>
            <a:r>
              <a:rPr lang="en-US" i="1" dirty="0" err="1" smtClean="0"/>
              <a:t>MsgReceive</a:t>
            </a:r>
            <a:r>
              <a:rPr lang="en-US" i="1" dirty="0" smtClean="0"/>
              <a:t>()</a:t>
            </a:r>
            <a:r>
              <a:rPr lang="en-US" dirty="0" smtClean="0"/>
              <a:t>,</a:t>
            </a:r>
            <a:endParaRPr lang="pl-PL" dirty="0" smtClean="0"/>
          </a:p>
          <a:p>
            <a:pPr algn="just">
              <a:buNone/>
            </a:pPr>
            <a:r>
              <a:rPr lang="pl-PL" i="1" dirty="0" smtClean="0"/>
              <a:t>	</a:t>
            </a:r>
            <a:r>
              <a:rPr lang="en-US" i="1" dirty="0" err="1" smtClean="0"/>
              <a:t>MsgReply</a:t>
            </a:r>
            <a:r>
              <a:rPr lang="en-US" i="1" dirty="0" smtClean="0"/>
              <a:t>()</a:t>
            </a:r>
            <a:r>
              <a:rPr lang="pl-PL" i="1" dirty="0" smtClean="0"/>
              <a:t>.</a:t>
            </a:r>
          </a:p>
          <a:p>
            <a:pPr algn="just"/>
            <a:r>
              <a:rPr lang="pl-PL" dirty="0" smtClean="0"/>
              <a:t>Podstawowe ich własności to: synchroniczność i kopiowanie danych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Synchroniczne przesyłanie komunikatów</a:t>
            </a:r>
            <a:endParaRPr lang="en-US" b="1" dirty="0" smtClean="0"/>
          </a:p>
          <a:p>
            <a:pPr algn="just"/>
            <a:r>
              <a:rPr lang="pl-PL" dirty="0" smtClean="0"/>
              <a:t>Wątek wywołujący </a:t>
            </a:r>
            <a:r>
              <a:rPr lang="en-US" i="1" dirty="0" err="1" smtClean="0"/>
              <a:t>MsgSend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w celu wysłania komunikatu do innego wątku (mogącego przynależeć do innego procesu) zostaje zablokowany (SEND </a:t>
            </a:r>
            <a:r>
              <a:rPr lang="pl-PL" dirty="0" err="1" smtClean="0"/>
              <a:t>blocked</a:t>
            </a:r>
            <a:r>
              <a:rPr lang="pl-PL" dirty="0" smtClean="0"/>
              <a:t>) do momentu, aż wątek docelowy nie wywoła </a:t>
            </a:r>
            <a:r>
              <a:rPr lang="en-US" i="1" dirty="0" err="1" smtClean="0"/>
              <a:t>MsgReceive</a:t>
            </a:r>
            <a:r>
              <a:rPr lang="en-US" i="1" dirty="0" smtClean="0"/>
              <a:t>()</a:t>
            </a:r>
            <a:r>
              <a:rPr lang="en-US" dirty="0" smtClean="0"/>
              <a:t>, </a:t>
            </a:r>
            <a:r>
              <a:rPr lang="pl-PL" dirty="0" smtClean="0"/>
              <a:t>nie przetworzy komunikatu i nie wywoła </a:t>
            </a:r>
            <a:r>
              <a:rPr lang="en-US" i="1" dirty="0" err="1" smtClean="0"/>
              <a:t>MsgReply</a:t>
            </a:r>
            <a:r>
              <a:rPr lang="en-US" i="1" dirty="0" smtClean="0"/>
              <a:t>()</a:t>
            </a:r>
            <a:r>
              <a:rPr lang="pl-PL" dirty="0" smtClean="0"/>
              <a:t> (REPLY </a:t>
            </a:r>
            <a:r>
              <a:rPr lang="pl-PL" dirty="0" err="1" smtClean="0"/>
              <a:t>blocked</a:t>
            </a:r>
            <a:r>
              <a:rPr lang="pl-PL" dirty="0" smtClean="0"/>
              <a:t>)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r>
              <a:rPr lang="pl-PL" dirty="0" smtClean="0"/>
              <a:t>Jeśli wątek wywoła </a:t>
            </a:r>
            <a:r>
              <a:rPr lang="en-US" i="1" dirty="0" err="1" smtClean="0"/>
              <a:t>MsgReceive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bez oczekującego komunikatu, to zostanie zablokowany (RECEIVE </a:t>
            </a:r>
            <a:r>
              <a:rPr lang="pl-PL" dirty="0" err="1" smtClean="0"/>
              <a:t>blocked</a:t>
            </a:r>
            <a:r>
              <a:rPr lang="pl-PL" dirty="0" smtClean="0"/>
              <a:t>) do czasu, aż jakiś inny wątek nie wywoła </a:t>
            </a:r>
            <a:r>
              <a:rPr lang="en-US" i="1" dirty="0" err="1" smtClean="0"/>
              <a:t>MsgSend</a:t>
            </a:r>
            <a:r>
              <a:rPr lang="en-US" i="1" dirty="0" smtClean="0"/>
              <a:t>()</a:t>
            </a:r>
            <a:r>
              <a:rPr lang="en-US" dirty="0" smtClean="0"/>
              <a:t>. 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43042" y="2143116"/>
            <a:ext cx="5929354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states_clie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50" y="2863056"/>
            <a:ext cx="3238500" cy="200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43042" y="2143116"/>
            <a:ext cx="5929354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states_serv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312" y="3029744"/>
            <a:ext cx="3381375" cy="166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Wzajemne blokowanie synchronizuje wykonanie wysyłającego wątku i odbierającego (żądanie przesłania danych blokuje wysyłający wątek i uruchamia odbierający). Nie wymaga to dodatkowej pracy jądra (jak przy innych usługach IPC), kontekst i dane przekazywane są bezpośrednio z jednego wątku do drugiego.</a:t>
            </a:r>
            <a:endParaRPr lang="en-US" dirty="0" smtClean="0"/>
          </a:p>
          <a:p>
            <a:pPr algn="just"/>
            <a:r>
              <a:rPr lang="pl-PL" dirty="0" smtClean="0"/>
              <a:t>Kolejkowanie danych nie jest bezpośrednio dostępne w mechanizmie komunikatów. Jeśli jest konieczne może zostać zaimplementowane w wątku odbierającym.</a:t>
            </a:r>
            <a:r>
              <a:rPr lang="en-US" dirty="0" smtClean="0"/>
              <a:t> </a:t>
            </a:r>
            <a:r>
              <a:rPr lang="pl-PL" dirty="0" smtClean="0"/>
              <a:t>Zwykle wątek wysyłający i tak oczekuje na odpowiedź, kolejkowanie jest więc nadmiarowe (zwalnia przypadek bez kolejkowania)</a:t>
            </a:r>
            <a:r>
              <a:rPr lang="en-US" dirty="0" smtClean="0"/>
              <a:t>. </a:t>
            </a:r>
            <a:r>
              <a:rPr lang="pl-PL" dirty="0" smtClean="0"/>
              <a:t>W rezultacie wątek wysyłający nie musi wykonywać dodatkowego wywołania blokującego w oczekiwaniu na odpowiedź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Kopiowanie komunikatu</a:t>
            </a:r>
          </a:p>
          <a:p>
            <a:pPr algn="just"/>
            <a:r>
              <a:rPr lang="pl-PL" dirty="0" smtClean="0"/>
              <a:t>Komunikaty kopiowane są bezpośrednio z przestrzeni adresowej jednego wątku do przestrzeni adresowej drugiego wątku, bez jakichkolwiek buforów pośredniczących. Prędkość przekazywania danych jest więc jedynie ograniczona prędkością pamięci.</a:t>
            </a:r>
            <a:endParaRPr lang="en-US" dirty="0" smtClean="0"/>
          </a:p>
          <a:p>
            <a:pPr algn="just"/>
            <a:r>
              <a:rPr lang="pl-PL" dirty="0" smtClean="0"/>
              <a:t>Możliwy jest transfer komunikatów wieloczęściowych. W konsekwencji komunikat nie musi zajmować w przestrzeni wątku ciągłego, spójnego obszaru pamięci.</a:t>
            </a:r>
            <a:r>
              <a:rPr lang="en-US" dirty="0" smtClean="0"/>
              <a:t> </a:t>
            </a:r>
            <a:r>
              <a:rPr lang="pl-PL" dirty="0" smtClean="0"/>
              <a:t>Wątki wysyłający i odbierający dostarczają tablice wskaźników określającą, skąd i gdzie dane mają zostać przekazane. Rozmiary poszczególnych części komunikatu mogą być różne dla obu wątków.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mess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200" y="3050381"/>
            <a:ext cx="3911600" cy="162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Systemy czasu rzeczywistego - 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Obszar zastosowań ciągle ulega powiększeniu, o czym mogą świadczyć np. zastosowania telekomunikacyjne.</a:t>
            </a:r>
          </a:p>
          <a:p>
            <a:pPr algn="just"/>
            <a:r>
              <a:rPr lang="pl-PL" dirty="0" smtClean="0"/>
              <a:t>Wszystko to powoduje, że dziedzina systemów czasu rzeczywistego wypracowała i wypracowuje własne narzędzia, modele i metody, stanowiąc prawdziwe wyzwania dla naukowców oraz inżynierów.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Transfer komunikatów wieloczęściowy jest intensywnie wykorzystywany przez system plików. W trakcie odczytu dane są kopiowane bezpośrednio z pamięci </a:t>
            </a:r>
            <a:r>
              <a:rPr lang="pl-PL" dirty="0" err="1" smtClean="0"/>
              <a:t>cache</a:t>
            </a:r>
            <a:r>
              <a:rPr lang="pl-PL" dirty="0" smtClean="0"/>
              <a:t> systemu plików do pamięci aplikacji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r>
              <a:rPr lang="pl-PL" dirty="0" smtClean="0"/>
              <a:t>W konsekwencji zawartość pamięci </a:t>
            </a:r>
            <a:r>
              <a:rPr lang="pl-PL" dirty="0" err="1" smtClean="0"/>
              <a:t>cache</a:t>
            </a:r>
            <a:r>
              <a:rPr lang="pl-PL" dirty="0" smtClean="0"/>
              <a:t> nie musi być ciągła, a przekazywane dane nie musza rozpoczynać się i kończyć dokładnie z granicami jej bloków.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scat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1000" y="1945481"/>
            <a:ext cx="3302000" cy="383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Kanały i połączenia (ang. </a:t>
            </a:r>
            <a:r>
              <a:rPr lang="pl-PL" b="1" i="1" dirty="0" smtClean="0"/>
              <a:t>c</a:t>
            </a:r>
            <a:r>
              <a:rPr lang="en-US" b="1" i="1" dirty="0" err="1" smtClean="0"/>
              <a:t>hannels</a:t>
            </a:r>
            <a:r>
              <a:rPr lang="en-US" b="1" i="1" dirty="0" smtClean="0"/>
              <a:t> and connections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pl-PL" dirty="0" smtClean="0"/>
              <a:t>Komunikaty przesyłane są poprzez mechanizm kanałów i połączeń. Wątek chcący odebrać komunikat tworzy kanał, następnie wątek wysyłający musi utworzyć połączenie do tego kanału.</a:t>
            </a:r>
          </a:p>
          <a:p>
            <a:r>
              <a:rPr lang="pl-PL" dirty="0" smtClean="0"/>
              <a:t>Z kanałem powiązanych jest kilka list komunikatów: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b="1" dirty="0" smtClean="0"/>
              <a:t>Receive </a:t>
            </a:r>
            <a:r>
              <a:rPr lang="pl-PL" dirty="0" smtClean="0"/>
              <a:t>– kolejka </a:t>
            </a:r>
            <a:r>
              <a:rPr lang="en-US" dirty="0" smtClean="0"/>
              <a:t>LIFO </a:t>
            </a:r>
            <a:r>
              <a:rPr lang="pl-PL" dirty="0" smtClean="0"/>
              <a:t>wątków oczekujących na komunikat;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b="1" dirty="0" smtClean="0"/>
              <a:t>Send </a:t>
            </a:r>
            <a:r>
              <a:rPr lang="pl-PL" dirty="0" smtClean="0"/>
              <a:t>– priorytetowa kolejka FIFO wątków, które wysłały komunikat, który nie został jeszcze odebrany;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en-US" b="1" dirty="0" smtClean="0"/>
              <a:t>Reply </a:t>
            </a:r>
            <a:r>
              <a:rPr lang="pl-PL" dirty="0" smtClean="0"/>
              <a:t>– nieuporządkowana lista wątków oczekujących na odpowiedź.</a:t>
            </a:r>
          </a:p>
          <a:p>
            <a:pPr algn="just"/>
            <a:r>
              <a:rPr lang="pl-PL" dirty="0" smtClean="0"/>
              <a:t>Wątki umieszczone na każdej z tych list są zablokowane </a:t>
            </a:r>
            <a:r>
              <a:rPr lang="en-US" dirty="0" smtClean="0"/>
              <a:t>(RECEIVE-, SEND-, or REPLY-blocked).</a:t>
            </a:r>
            <a:endParaRPr lang="pl-PL" dirty="0" smtClean="0"/>
          </a:p>
          <a:p>
            <a:pPr algn="just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conn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5200" y="2497931"/>
            <a:ext cx="4673600" cy="273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Pulses</a:t>
            </a:r>
          </a:p>
          <a:p>
            <a:pPr algn="just"/>
            <a:r>
              <a:rPr lang="pl-PL" dirty="0" smtClean="0"/>
              <a:t>QNX dostarcza także dodatkowego mechanizmu nie blokujących komunikatów o zdefiniowanej wielkości (4 bajty danych i 1 bajt kodu)</a:t>
            </a:r>
            <a:r>
              <a:rPr lang="en-US" dirty="0" smtClean="0"/>
              <a:t>. </a:t>
            </a:r>
          </a:p>
          <a:p>
            <a:pPr algn="just"/>
            <a:r>
              <a:rPr lang="pl-PL" dirty="0" smtClean="0"/>
              <a:t>Zwykle używane są jako mechanizm powiadamiania w obrębie procedur obsługi przerwań.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pul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3850" y="3367881"/>
            <a:ext cx="3416300" cy="99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Mechanizm komunikatów umożliwia projektowanie systemów wolnych od zakleszczeń pod warunkiem spełnienia dwóch prostych zasad</a:t>
            </a:r>
            <a:r>
              <a:rPr lang="en-US" dirty="0" smtClean="0"/>
              <a:t>: </a:t>
            </a:r>
          </a:p>
          <a:p>
            <a:pPr algn="just">
              <a:buNone/>
            </a:pPr>
            <a:r>
              <a:rPr lang="pl-PL" dirty="0" smtClean="0"/>
              <a:t>	1. Dwa wątki nigdy nie powinny wysyłać sobie nawzajem komunikatów.</a:t>
            </a:r>
          </a:p>
          <a:p>
            <a:pPr algn="just">
              <a:buNone/>
            </a:pPr>
            <a:r>
              <a:rPr lang="pl-PL" dirty="0" smtClean="0"/>
              <a:t>	2. Wątki powinny zostać zorganizowane w taką hierarchię, aby komunikaty były wysyłane tylko w jednym jej kierunku ( w górę).</a:t>
            </a:r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pic>
        <p:nvPicPr>
          <p:cNvPr id="4" name="Symbol zastępczy zawartości 3" descr="th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350" y="2828131"/>
            <a:ext cx="3289300" cy="207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Powiadomienia (</a:t>
            </a:r>
            <a:r>
              <a:rPr lang="en-US" b="1" i="1" dirty="0" smtClean="0"/>
              <a:t>Events</a:t>
            </a:r>
            <a:r>
              <a:rPr lang="pl-PL" b="1" dirty="0" smtClean="0"/>
              <a:t>)</a:t>
            </a:r>
            <a:endParaRPr lang="en-US" b="1" dirty="0" smtClean="0"/>
          </a:p>
          <a:p>
            <a:pPr algn="just"/>
            <a:r>
              <a:rPr lang="en-US" dirty="0" smtClean="0"/>
              <a:t>POSIX </a:t>
            </a:r>
            <a:r>
              <a:rPr lang="pl-PL" dirty="0" smtClean="0"/>
              <a:t>i jego rozszerzenia czasu rzeczywistego definiują wiele asynchronicznych metod powiadamiania (np. sygnały UNIX, sygnały czasu rzeczywistego). Neutrino definiuje </a:t>
            </a:r>
            <a:r>
              <a:rPr lang="en-US" dirty="0" smtClean="0"/>
              <a:t> </a:t>
            </a:r>
            <a:r>
              <a:rPr lang="pl-PL" dirty="0" smtClean="0"/>
              <a:t>dodatkowe, specyficzne dla systemu QNX  mechanizmy, jak np. </a:t>
            </a:r>
            <a:r>
              <a:rPr lang="pl-PL" i="1" dirty="0" err="1" smtClean="0"/>
              <a:t>pulses</a:t>
            </a:r>
            <a:r>
              <a:rPr lang="pl-PL" dirty="0" smtClean="0"/>
              <a:t>. Wszystkie te mechanizmy zostały zaimplementowane w jądrze jak elementy większego podsystemu powiadomień (</a:t>
            </a:r>
            <a:r>
              <a:rPr lang="pl-PL" i="1" dirty="0" err="1" smtClean="0"/>
              <a:t>events</a:t>
            </a:r>
            <a:r>
              <a:rPr lang="pl-PL" dirty="0" smtClean="0"/>
              <a:t>)</a:t>
            </a:r>
            <a:r>
              <a:rPr lang="pl-PL" i="1" dirty="0" smtClean="0"/>
              <a:t>.</a:t>
            </a:r>
            <a:endParaRPr lang="pl-PL" dirty="0" smtClean="0"/>
          </a:p>
          <a:p>
            <a:pPr algn="just"/>
            <a:r>
              <a:rPr lang="pl-PL" dirty="0" smtClean="0"/>
              <a:t>Dodatkową zaletą takie rozwiązania, jest to, że własności właściwe tylko jednemu z mechanizmów mogą być dostępne także dla innych</a:t>
            </a:r>
            <a:r>
              <a:rPr lang="en-US" dirty="0" smtClean="0"/>
              <a:t>. </a:t>
            </a:r>
            <a:r>
              <a:rPr lang="pl-PL" dirty="0" smtClean="0"/>
              <a:t>Np. możliwe jest kolejkowanie sygnałów UNIX identycznie jak sygnałów czasu rzeczywistego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Neutrino - IPC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Powiadomienie może być otrzymane z jednego z trzech źródeł: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wywołanie przez wątek:</a:t>
            </a:r>
            <a:r>
              <a:rPr lang="en-US" dirty="0" smtClean="0"/>
              <a:t> </a:t>
            </a:r>
            <a:r>
              <a:rPr lang="en-US" i="1" dirty="0" err="1" smtClean="0"/>
              <a:t>MsgDeliverEvent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pl-PL" dirty="0" smtClean="0"/>
              <a:t>;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procedura obsługi przerwania;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- zegar</a:t>
            </a:r>
            <a:r>
              <a:rPr lang="en-US" dirty="0" smtClean="0"/>
              <a:t>.</a:t>
            </a:r>
          </a:p>
          <a:p>
            <a:pPr algn="just"/>
            <a:r>
              <a:rPr lang="pl-PL" dirty="0" smtClean="0"/>
              <a:t>Powiadomienie może być jednego  z typów</a:t>
            </a:r>
            <a:r>
              <a:rPr lang="en-US" dirty="0" smtClean="0"/>
              <a:t>: QNX Neutrino pulses, </a:t>
            </a:r>
            <a:r>
              <a:rPr lang="pl-PL" dirty="0" smtClean="0"/>
              <a:t>przerwania</a:t>
            </a:r>
            <a:r>
              <a:rPr lang="en-US" dirty="0" smtClean="0"/>
              <a:t>, </a:t>
            </a:r>
            <a:r>
              <a:rPr lang="pl-PL" dirty="0" smtClean="0"/>
              <a:t>różne formy sygnałów</a:t>
            </a:r>
            <a:r>
              <a:rPr lang="en-US" dirty="0" smtClean="0"/>
              <a:t>, </a:t>
            </a:r>
            <a:r>
              <a:rPr lang="pl-PL" dirty="0" smtClean="0"/>
              <a:t>wymuszone powiadomienia odblokowujące</a:t>
            </a:r>
            <a:r>
              <a:rPr lang="en-US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13447</Words>
  <Application>Microsoft Office PowerPoint</Application>
  <PresentationFormat>Pokaz na ekranie (4:3)</PresentationFormat>
  <Paragraphs>1244</Paragraphs>
  <Slides>245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245</vt:i4>
      </vt:variant>
    </vt:vector>
  </HeadingPairs>
  <TitlesOfParts>
    <vt:vector size="246" baseType="lpstr">
      <vt:lpstr>Motyw pakietu Office</vt:lpstr>
      <vt:lpstr>Systemy czasu rzeczywistego</vt:lpstr>
      <vt:lpstr>Informacje o wykładowcy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Systemy czasu rzeczywistego - wprowadzenie</vt:lpstr>
      <vt:lpstr>QNX – wprowadzenie</vt:lpstr>
      <vt:lpstr>QNX - wprowadzenie</vt:lpstr>
      <vt:lpstr>QNX – wprowadzenie</vt:lpstr>
      <vt:lpstr>QNX - wprowadzenie</vt:lpstr>
      <vt:lpstr>QNX - Neutrino</vt:lpstr>
      <vt:lpstr>Architektura mikrojądra</vt:lpstr>
      <vt:lpstr>Architektura mikrojądra</vt:lpstr>
      <vt:lpstr>Architektura mikrojądra</vt:lpstr>
      <vt:lpstr>Architektura mikrojądra</vt:lpstr>
      <vt:lpstr>Neutriono - budowa</vt:lpstr>
      <vt:lpstr>Neutriono - budowa</vt:lpstr>
      <vt:lpstr>Neutriono - budowa</vt:lpstr>
      <vt:lpstr>Neutriono - budowa</vt:lpstr>
      <vt:lpstr>Neutriono - budowa</vt:lpstr>
      <vt:lpstr>Neutriono - budowa</vt:lpstr>
      <vt:lpstr>Neutriono - budowa</vt:lpstr>
      <vt:lpstr>Neutriono - budowa</vt:lpstr>
      <vt:lpstr>Neutriono - budowa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wątki i procesy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– synchronizacja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- IPC</vt:lpstr>
      <vt:lpstr>Neutrino – odmierzanie czasu</vt:lpstr>
      <vt:lpstr>Neutrino – odmierzanie czasu</vt:lpstr>
      <vt:lpstr>Neutrino – odmierzanie czasu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Neutrino – system przerwań</vt:lpstr>
      <vt:lpstr>Przetwarzanie równoległe</vt:lpstr>
      <vt:lpstr>Przetwarzanie równoległe</vt:lpstr>
      <vt:lpstr>Przetwarzanie równoległe</vt:lpstr>
      <vt:lpstr>Asymmetric multiprocessing (AMP)</vt:lpstr>
      <vt:lpstr>Asymmetric multiprocessing (AMP)</vt:lpstr>
      <vt:lpstr>Symmetric multiprocessing (SMP)</vt:lpstr>
      <vt:lpstr>Symmetric multiprocessing (SMP)</vt:lpstr>
      <vt:lpstr>Symmetric multiprocessing (SMP)</vt:lpstr>
      <vt:lpstr>Symmetric multiprocessing (SMP)</vt:lpstr>
      <vt:lpstr>Symmetric multiprocessing (SMP)</vt:lpstr>
      <vt:lpstr>Symmetric multiprocessing (SMP)</vt:lpstr>
      <vt:lpstr>Symmetric multiprocessing (SMP)</vt:lpstr>
      <vt:lpstr>Symmetric multiprocessing (SMP)</vt:lpstr>
      <vt:lpstr>Symmetric multiprocessing (SMP)</vt:lpstr>
      <vt:lpstr>Symmetric multiprocessing (SMP)</vt:lpstr>
      <vt:lpstr>Bound multiprocessing (BMP)</vt:lpstr>
      <vt:lpstr>Bound multiprocessing (BMP)</vt:lpstr>
      <vt:lpstr>Bound multiprocessing (BMP)</vt:lpstr>
      <vt:lpstr>Wybór między AMP, SMP i BMP</vt:lpstr>
      <vt:lpstr>Wybór między AMP, SMP i BMP</vt:lpstr>
      <vt:lpstr>Menadżer procesów</vt:lpstr>
      <vt:lpstr>Menadżer procesów</vt:lpstr>
      <vt:lpstr>Zarządzanie procesami</vt:lpstr>
      <vt:lpstr>Zarządzanie procesami</vt:lpstr>
      <vt:lpstr>Zarządzanie procesami</vt:lpstr>
      <vt:lpstr>Zarządzanie procesami</vt:lpstr>
      <vt:lpstr>Zarządzanie procesami</vt:lpstr>
      <vt:lpstr>Zarządzanie procesami</vt:lpstr>
      <vt:lpstr>Zarządzanie procesami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Zarządzanie pamięcią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Przestrzeń ścieżek dostępu</vt:lpstr>
      <vt:lpstr>Menadżerzy zasobów</vt:lpstr>
      <vt:lpstr>Menadżerzy zasobów</vt:lpstr>
      <vt:lpstr>Menadżerzy zasobów</vt:lpstr>
      <vt:lpstr>Menadżerzy zasobów</vt:lpstr>
      <vt:lpstr>Menadżerzy zasobów</vt:lpstr>
      <vt:lpstr>Menadżerzy zasobów</vt:lpstr>
      <vt:lpstr>Menadżerzy zasobów</vt:lpstr>
      <vt:lpstr>Menadżerzy zasobów</vt:lpstr>
      <vt:lpstr>Menadżerzy zasobów</vt:lpstr>
      <vt:lpstr>Menadżerzy zasobów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Łączenie dynamiczne</vt:lpstr>
      <vt:lpstr>Architektura sieci</vt:lpstr>
      <vt:lpstr>Architektura sieci</vt:lpstr>
      <vt:lpstr>Architektura sieci</vt:lpstr>
      <vt:lpstr>Architektura sieci</vt:lpstr>
      <vt:lpstr>Architektura sieci</vt:lpstr>
      <vt:lpstr>Architektura sieci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Protokół Qnet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  <vt:lpstr>Photon microGUI</vt:lpstr>
    </vt:vector>
  </TitlesOfParts>
  <Company>KIS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czasu rzeczywistego</dc:title>
  <dc:creator>Krzysztof</dc:creator>
  <cp:lastModifiedBy>Krzysztof Strzecha</cp:lastModifiedBy>
  <cp:revision>423</cp:revision>
  <dcterms:created xsi:type="dcterms:W3CDTF">2008-02-20T22:07:20Z</dcterms:created>
  <dcterms:modified xsi:type="dcterms:W3CDTF">2011-06-13T14:31:00Z</dcterms:modified>
</cp:coreProperties>
</file>