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0" r:id="rId4"/>
    <p:sldId id="257" r:id="rId5"/>
    <p:sldId id="259" r:id="rId6"/>
    <p:sldId id="260" r:id="rId7"/>
    <p:sldId id="258" r:id="rId8"/>
    <p:sldId id="261" r:id="rId9"/>
    <p:sldId id="263" r:id="rId10"/>
    <p:sldId id="262" r:id="rId11"/>
    <p:sldId id="264" r:id="rId12"/>
    <p:sldId id="266" r:id="rId13"/>
    <p:sldId id="267" r:id="rId14"/>
    <p:sldId id="265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A06-D9F1-46B7-8B4F-467CA0EBEAD5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8642-88E9-435A-B6AB-0235AD0FC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54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A06-D9F1-46B7-8B4F-467CA0EBEAD5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8642-88E9-435A-B6AB-0235AD0FC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14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A06-D9F1-46B7-8B4F-467CA0EBEAD5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8642-88E9-435A-B6AB-0235AD0FC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986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D9034-7BA8-4FA6-B079-66357C03C5E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01160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C208D-46D4-466F-A27E-450BEACCFB7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299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AD0C8-9E49-492F-B252-2EA1343074E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5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49D93-4AA2-4532-89C3-055F75800E0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43685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DCA49-6841-4ECC-9642-74E65ECBAA0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36878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94EEE-081D-4AC8-AD9B-2BC86991915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1420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C152C-A3FB-4E4F-BA77-D6A33512180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1891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6BB35-FECD-4709-ADDC-5D2C8AFE4B8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7000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A06-D9F1-46B7-8B4F-467CA0EBEAD5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8642-88E9-435A-B6AB-0235AD0FC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836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077D0-D9EC-47EB-9CF0-D4F254739B5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4895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E5C52-71CE-4468-96FF-83EEC19CAF3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791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1AF88-C28A-44FE-B57D-EBE685C1760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5027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A06-D9F1-46B7-8B4F-467CA0EBEAD5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8642-88E9-435A-B6AB-0235AD0FC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86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A06-D9F1-46B7-8B4F-467CA0EBEAD5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8642-88E9-435A-B6AB-0235AD0FC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9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A06-D9F1-46B7-8B4F-467CA0EBEAD5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8642-88E9-435A-B6AB-0235AD0FC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46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A06-D9F1-46B7-8B4F-467CA0EBEAD5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8642-88E9-435A-B6AB-0235AD0FC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70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A06-D9F1-46B7-8B4F-467CA0EBEAD5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8642-88E9-435A-B6AB-0235AD0FC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55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A06-D9F1-46B7-8B4F-467CA0EBEAD5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8642-88E9-435A-B6AB-0235AD0FC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99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A06-D9F1-46B7-8B4F-467CA0EBEAD5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8642-88E9-435A-B6AB-0235AD0FC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82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89A06-D9F1-46B7-8B4F-467CA0EBEAD5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8642-88E9-435A-B6AB-0235AD0FC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1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DBC1FF-2BFB-480D-B919-2BD214AA704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6135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9.bin"/><Relationship Id="rId3" Type="http://schemas.openxmlformats.org/officeDocument/2006/relationships/image" Target="../media/image32.jpe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8.wmf"/><Relationship Id="rId4" Type="http://schemas.openxmlformats.org/officeDocument/2006/relationships/image" Target="../media/image33.jpe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5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496944" cy="2016224"/>
          </a:xfrm>
        </p:spPr>
        <p:txBody>
          <a:bodyPr>
            <a:normAutofit fontScale="90000"/>
          </a:bodyPr>
          <a:lstStyle/>
          <a:p>
            <a:r>
              <a:rPr lang="pl-PL" dirty="0"/>
              <a:t>Blok obieralny</a:t>
            </a:r>
            <a:br>
              <a:rPr lang="pl-PL" dirty="0"/>
            </a:br>
            <a:br>
              <a:rPr lang="pl-PL" dirty="0"/>
            </a:br>
            <a:r>
              <a:rPr lang="pl-PL" b="1" i="1" dirty="0"/>
              <a:t>Zagadnienia cieplne w elektrotechnice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6400800" cy="2952328"/>
          </a:xfrm>
        </p:spPr>
        <p:txBody>
          <a:bodyPr anchor="t">
            <a:normAutofit/>
          </a:bodyPr>
          <a:lstStyle/>
          <a:p>
            <a:pPr algn="l"/>
            <a:r>
              <a:rPr lang="pl-PL" sz="2400" dirty="0">
                <a:solidFill>
                  <a:schemeClr val="tx1"/>
                </a:solidFill>
              </a:rPr>
              <a:t>Prowadzący:</a:t>
            </a:r>
          </a:p>
          <a:p>
            <a:pPr algn="l"/>
            <a:r>
              <a:rPr lang="pl-PL" sz="2400" dirty="0">
                <a:solidFill>
                  <a:schemeClr val="tx1"/>
                </a:solidFill>
              </a:rPr>
              <a:t>Dr hab. inż. Jerzy Zgraja, prof. PŁ</a:t>
            </a:r>
          </a:p>
          <a:p>
            <a:pPr algn="l"/>
            <a:r>
              <a:rPr lang="pl-PL" sz="2400" dirty="0">
                <a:solidFill>
                  <a:schemeClr val="tx1"/>
                </a:solidFill>
              </a:rPr>
              <a:t>Dr hab. inż. Jacek Kucharski, prof. PŁ</a:t>
            </a:r>
          </a:p>
          <a:p>
            <a:pPr algn="l"/>
            <a:r>
              <a:rPr lang="pl-PL" sz="2400" dirty="0">
                <a:solidFill>
                  <a:schemeClr val="tx1"/>
                </a:solidFill>
              </a:rPr>
              <a:t>Dr inż. Andrzej </a:t>
            </a:r>
            <a:r>
              <a:rPr lang="pl-PL" sz="2400" dirty="0" err="1">
                <a:solidFill>
                  <a:schemeClr val="tx1"/>
                </a:solidFill>
              </a:rPr>
              <a:t>Frączyk</a:t>
            </a:r>
            <a:endParaRPr lang="pl-PL" sz="2400" dirty="0">
              <a:solidFill>
                <a:schemeClr val="tx1"/>
              </a:solidFill>
            </a:endParaRPr>
          </a:p>
          <a:p>
            <a:pPr algn="l"/>
            <a:r>
              <a:rPr lang="pl-PL" sz="2400" dirty="0">
                <a:solidFill>
                  <a:schemeClr val="tx1"/>
                </a:solidFill>
              </a:rPr>
              <a:t>Dr inż. Piotr Urbanek</a:t>
            </a:r>
          </a:p>
          <a:p>
            <a:pPr algn="l"/>
            <a:r>
              <a:rPr lang="pl-PL" sz="2400" dirty="0">
                <a:solidFill>
                  <a:schemeClr val="tx1"/>
                </a:solidFill>
              </a:rPr>
              <a:t>Gościnie: mgr inż. Witold </a:t>
            </a:r>
            <a:r>
              <a:rPr lang="pl-PL" sz="2400" dirty="0" err="1">
                <a:solidFill>
                  <a:schemeClr val="tx1"/>
                </a:solidFill>
              </a:rPr>
              <a:t>Kobos</a:t>
            </a:r>
            <a:endParaRPr lang="pl-PL" sz="2400" dirty="0">
              <a:solidFill>
                <a:schemeClr val="tx1"/>
              </a:solidFill>
            </a:endParaRPr>
          </a:p>
          <a:p>
            <a:pPr algn="l"/>
            <a:endParaRPr lang="pl-PL" sz="2400" dirty="0">
              <a:solidFill>
                <a:schemeClr val="tx1"/>
              </a:solidFill>
            </a:endParaRPr>
          </a:p>
          <a:p>
            <a:pPr algn="l"/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8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32" y="147990"/>
            <a:ext cx="7368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Oddziaływanie cieplne pola elektromagnetycznego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6421" y="974769"/>
            <a:ext cx="30958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marR="0" lvl="0" indent="-265113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Nagrzewnica indukcyjna: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4716463" y="644525"/>
            <a:ext cx="2233384" cy="1206500"/>
            <a:chOff x="702" y="1071"/>
            <a:chExt cx="3856" cy="2082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2058" y="1071"/>
              <a:ext cx="1593" cy="2069"/>
              <a:chOff x="2103" y="1616"/>
              <a:chExt cx="1593" cy="2069"/>
            </a:xfrm>
          </p:grpSpPr>
          <p:pic>
            <p:nvPicPr>
              <p:cNvPr id="37" name="Picture 7" descr="IMG_125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34" t="10397" r="34311" b="13724"/>
              <a:stretch>
                <a:fillRect/>
              </a:stretch>
            </p:blipFill>
            <p:spPr bwMode="auto">
              <a:xfrm>
                <a:off x="2103" y="1616"/>
                <a:ext cx="1593" cy="20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2150" y="1870"/>
                <a:ext cx="818" cy="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500" b="1" i="0" u="none" strike="noStrike" kern="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itchFamily="18" charset="0"/>
                  </a:rPr>
                  <a:t>wzbudnik</a:t>
                </a:r>
              </a:p>
            </p:txBody>
          </p:sp>
          <p:sp>
            <p:nvSpPr>
              <p:cNvPr id="39" name="Line 9"/>
              <p:cNvSpPr>
                <a:spLocks noChangeAspect="1" noChangeShapeType="1"/>
              </p:cNvSpPr>
              <p:nvPr/>
            </p:nvSpPr>
            <p:spPr bwMode="auto">
              <a:xfrm>
                <a:off x="2200" y="2115"/>
                <a:ext cx="635" cy="0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0" name="Line 10"/>
              <p:cNvSpPr>
                <a:spLocks noChangeAspect="1" noChangeShapeType="1"/>
              </p:cNvSpPr>
              <p:nvPr/>
            </p:nvSpPr>
            <p:spPr bwMode="auto">
              <a:xfrm>
                <a:off x="2835" y="2115"/>
                <a:ext cx="109" cy="181"/>
              </a:xfrm>
              <a:prstGeom prst="line">
                <a:avLst/>
              </a:prstGeom>
              <a:noFill/>
              <a:ln w="31750">
                <a:solidFill>
                  <a:srgbClr val="66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8" name="Group 11"/>
            <p:cNvGrpSpPr>
              <a:grpSpLocks noChangeAspect="1"/>
            </p:cNvGrpSpPr>
            <p:nvPr/>
          </p:nvGrpSpPr>
          <p:grpSpPr bwMode="auto">
            <a:xfrm>
              <a:off x="1383" y="1071"/>
              <a:ext cx="2903" cy="2082"/>
              <a:chOff x="2381" y="1752"/>
              <a:chExt cx="2903" cy="2082"/>
            </a:xfrm>
          </p:grpSpPr>
          <p:pic>
            <p:nvPicPr>
              <p:cNvPr id="28" name="Picture 12" descr="IMG_125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53" t="7069" r="29944" b="16635"/>
              <a:stretch>
                <a:fillRect/>
              </a:stretch>
            </p:blipFill>
            <p:spPr bwMode="auto">
              <a:xfrm>
                <a:off x="3061" y="1752"/>
                <a:ext cx="1641" cy="2082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9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4286" y="2160"/>
                <a:ext cx="409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altLang="pl-PL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0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4286" y="3249"/>
                <a:ext cx="408" cy="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1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4739" y="1824"/>
                <a:ext cx="545" cy="4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5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wsad</a:t>
                </a:r>
              </a:p>
            </p:txBody>
          </p:sp>
          <p:sp>
            <p:nvSpPr>
              <p:cNvPr id="32" name="Line 16"/>
              <p:cNvSpPr>
                <a:spLocks noChangeAspect="1" noChangeShapeType="1"/>
              </p:cNvSpPr>
              <p:nvPr/>
            </p:nvSpPr>
            <p:spPr bwMode="auto">
              <a:xfrm>
                <a:off x="4649" y="2069"/>
                <a:ext cx="499" cy="0"/>
              </a:xfrm>
              <a:prstGeom prst="line">
                <a:avLst/>
              </a:prstGeom>
              <a:noFill/>
              <a:ln w="19050">
                <a:solidFill>
                  <a:srgbClr val="0099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3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4195" y="2069"/>
                <a:ext cx="454" cy="319"/>
              </a:xfrm>
              <a:prstGeom prst="line">
                <a:avLst/>
              </a:prstGeom>
              <a:noFill/>
              <a:ln w="31750">
                <a:solidFill>
                  <a:srgbClr val="0099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381" y="1949"/>
                <a:ext cx="727" cy="4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5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wzbudnik</a:t>
                </a:r>
              </a:p>
            </p:txBody>
          </p:sp>
          <p:sp>
            <p:nvSpPr>
              <p:cNvPr id="35" name="Line 19"/>
              <p:cNvSpPr>
                <a:spLocks noChangeAspect="1" noChangeShapeType="1"/>
              </p:cNvSpPr>
              <p:nvPr/>
            </p:nvSpPr>
            <p:spPr bwMode="auto">
              <a:xfrm>
                <a:off x="2381" y="2205"/>
                <a:ext cx="862" cy="0"/>
              </a:xfrm>
              <a:prstGeom prst="line">
                <a:avLst/>
              </a:prstGeom>
              <a:noFill/>
              <a:ln w="19050">
                <a:solidFill>
                  <a:srgbClr val="0099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6" name="Line 20"/>
              <p:cNvSpPr>
                <a:spLocks noChangeAspect="1" noChangeShapeType="1"/>
              </p:cNvSpPr>
              <p:nvPr/>
            </p:nvSpPr>
            <p:spPr bwMode="auto">
              <a:xfrm>
                <a:off x="3242" y="2204"/>
                <a:ext cx="136" cy="227"/>
              </a:xfrm>
              <a:prstGeom prst="line">
                <a:avLst/>
              </a:prstGeom>
              <a:noFill/>
              <a:ln w="31750">
                <a:solidFill>
                  <a:srgbClr val="0099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9" name="Group 21"/>
            <p:cNvGrpSpPr>
              <a:grpSpLocks noChangeAspect="1"/>
            </p:cNvGrpSpPr>
            <p:nvPr/>
          </p:nvGrpSpPr>
          <p:grpSpPr bwMode="auto">
            <a:xfrm>
              <a:off x="2449" y="1570"/>
              <a:ext cx="2109" cy="1179"/>
              <a:chOff x="2925" y="391"/>
              <a:chExt cx="2109" cy="1179"/>
            </a:xfrm>
          </p:grpSpPr>
          <p:sp>
            <p:nvSpPr>
              <p:cNvPr id="19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855" y="391"/>
                <a:ext cx="136" cy="1179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0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764" y="391"/>
                <a:ext cx="227" cy="136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1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764" y="1434"/>
                <a:ext cx="227" cy="136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2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2925" y="391"/>
                <a:ext cx="136" cy="1179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3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2947" y="391"/>
                <a:ext cx="227" cy="136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4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947" y="1434"/>
                <a:ext cx="227" cy="136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5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4172" y="572"/>
                <a:ext cx="862" cy="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5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bocznik magnetyczny</a:t>
                </a:r>
              </a:p>
            </p:txBody>
          </p:sp>
          <p:sp>
            <p:nvSpPr>
              <p:cNvPr id="26" name="Line 29"/>
              <p:cNvSpPr>
                <a:spLocks noChangeAspect="1" noChangeShapeType="1"/>
              </p:cNvSpPr>
              <p:nvPr/>
            </p:nvSpPr>
            <p:spPr bwMode="auto">
              <a:xfrm>
                <a:off x="4218" y="889"/>
                <a:ext cx="771" cy="0"/>
              </a:xfrm>
              <a:prstGeom prst="line">
                <a:avLst/>
              </a:prstGeom>
              <a:noFill/>
              <a:ln w="19050">
                <a:solidFill>
                  <a:srgbClr val="0099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7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3991" y="889"/>
                <a:ext cx="227" cy="272"/>
              </a:xfrm>
              <a:prstGeom prst="line">
                <a:avLst/>
              </a:prstGeom>
              <a:noFill/>
              <a:ln w="31750">
                <a:solidFill>
                  <a:srgbClr val="0099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0" name="Group 31"/>
            <p:cNvGrpSpPr>
              <a:grpSpLocks noChangeAspect="1"/>
            </p:cNvGrpSpPr>
            <p:nvPr/>
          </p:nvGrpSpPr>
          <p:grpSpPr bwMode="auto">
            <a:xfrm>
              <a:off x="702" y="1797"/>
              <a:ext cx="1497" cy="635"/>
              <a:chOff x="1156" y="663"/>
              <a:chExt cx="1497" cy="635"/>
            </a:xfrm>
          </p:grpSpPr>
          <p:sp>
            <p:nvSpPr>
              <p:cNvPr id="11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1156" y="663"/>
                <a:ext cx="907" cy="635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500" b="1" i="0" u="none" strike="noStrike" kern="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itchFamily="18" charset="0"/>
                  </a:rPr>
                  <a:t>Źródło 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500" b="1" i="0" u="none" strike="noStrike" kern="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itchFamily="18" charset="0"/>
                  </a:rPr>
                  <a:t>zasilania</a:t>
                </a:r>
              </a:p>
            </p:txBody>
          </p:sp>
          <p:sp>
            <p:nvSpPr>
              <p:cNvPr id="12" name="Line 33"/>
              <p:cNvSpPr>
                <a:spLocks noChangeAspect="1" noChangeShapeType="1"/>
              </p:cNvSpPr>
              <p:nvPr/>
            </p:nvSpPr>
            <p:spPr bwMode="auto">
              <a:xfrm>
                <a:off x="2175" y="935"/>
                <a:ext cx="91" cy="0"/>
              </a:xfrm>
              <a:prstGeom prst="line">
                <a:avLst/>
              </a:prstGeom>
              <a:noFill/>
              <a:ln w="412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" name="Line 34"/>
              <p:cNvSpPr>
                <a:spLocks noChangeAspect="1" noChangeShapeType="1"/>
              </p:cNvSpPr>
              <p:nvPr/>
            </p:nvSpPr>
            <p:spPr bwMode="auto">
              <a:xfrm>
                <a:off x="2176" y="981"/>
                <a:ext cx="91" cy="0"/>
              </a:xfrm>
              <a:prstGeom prst="line">
                <a:avLst/>
              </a:prstGeom>
              <a:noFill/>
              <a:ln w="412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4" name="Line 35"/>
              <p:cNvSpPr>
                <a:spLocks noChangeAspect="1" noChangeShapeType="1"/>
              </p:cNvSpPr>
              <p:nvPr/>
            </p:nvSpPr>
            <p:spPr bwMode="auto">
              <a:xfrm flipV="1">
                <a:off x="2221" y="799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5" name="Line 36"/>
              <p:cNvSpPr>
                <a:spLocks noChangeAspect="1" noChangeShapeType="1"/>
              </p:cNvSpPr>
              <p:nvPr/>
            </p:nvSpPr>
            <p:spPr bwMode="auto">
              <a:xfrm>
                <a:off x="2221" y="981"/>
                <a:ext cx="0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6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114" y="851"/>
                <a:ext cx="439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altLang="pl-PL" sz="5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17" name="Line 38"/>
              <p:cNvSpPr>
                <a:spLocks noChangeAspect="1" noChangeShapeType="1"/>
              </p:cNvSpPr>
              <p:nvPr/>
            </p:nvSpPr>
            <p:spPr bwMode="auto">
              <a:xfrm>
                <a:off x="2063" y="753"/>
                <a:ext cx="590" cy="136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8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2063" y="1048"/>
                <a:ext cx="567" cy="113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179388" y="1484313"/>
            <a:ext cx="3887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 Pole elektromagnetyczne</a:t>
            </a: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3" name="Object 41"/>
          <p:cNvGraphicFramePr>
            <a:graphicFrameLocks noChangeAspect="1"/>
          </p:cNvGraphicFramePr>
          <p:nvPr/>
        </p:nvGraphicFramePr>
        <p:xfrm>
          <a:off x="539750" y="1844675"/>
          <a:ext cx="37528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Równanie" r:id="rId5" imgW="1904760" imgH="406080" progId="Equation.3">
                  <p:embed/>
                </p:oleObj>
              </mc:Choice>
              <mc:Fallback>
                <p:oleObj name="Równanie" r:id="rId5" imgW="19047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844675"/>
                        <a:ext cx="37528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79799"/>
              </p:ext>
            </p:extLst>
          </p:nvPr>
        </p:nvGraphicFramePr>
        <p:xfrm>
          <a:off x="469900" y="2636838"/>
          <a:ext cx="424656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Equation" r:id="rId7" imgW="2133360" imgH="368280" progId="Equation.3">
                  <p:embed/>
                </p:oleObj>
              </mc:Choice>
              <mc:Fallback>
                <p:oleObj name="Equation" r:id="rId7" imgW="21333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636838"/>
                        <a:ext cx="4246563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179388" y="3429000"/>
            <a:ext cx="3887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 Pole temperatury</a:t>
            </a:r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179388" y="4724400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 Pole przepływu</a:t>
            </a:r>
          </a:p>
        </p:txBody>
      </p:sp>
      <p:sp>
        <p:nvSpPr>
          <p:cNvPr id="48" name="Rectangle 5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9" name="Object 49"/>
          <p:cNvGraphicFramePr>
            <a:graphicFrameLocks noChangeAspect="1"/>
          </p:cNvGraphicFramePr>
          <p:nvPr/>
        </p:nvGraphicFramePr>
        <p:xfrm>
          <a:off x="658813" y="3860800"/>
          <a:ext cx="29987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Równanie" r:id="rId9" imgW="1498320" imgH="431640" progId="Equation.3">
                  <p:embed/>
                </p:oleObj>
              </mc:Choice>
              <mc:Fallback>
                <p:oleObj name="Równanie" r:id="rId9" imgW="1498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860800"/>
                        <a:ext cx="2998787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51"/>
          <p:cNvGraphicFramePr>
            <a:graphicFrameLocks noChangeAspect="1"/>
          </p:cNvGraphicFramePr>
          <p:nvPr/>
        </p:nvGraphicFramePr>
        <p:xfrm>
          <a:off x="677863" y="5160963"/>
          <a:ext cx="15906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Równanie" r:id="rId11" imgW="1066680" imgH="431640" progId="Equation.3">
                  <p:embed/>
                </p:oleObj>
              </mc:Choice>
              <mc:Fallback>
                <p:oleObj name="Równanie" r:id="rId11" imgW="1066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5160963"/>
                        <a:ext cx="159067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2555875" y="5300663"/>
            <a:ext cx="1512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zachowanie masy</a:t>
            </a: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6084888" y="5949950"/>
            <a:ext cx="1512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zachowanie pędu</a:t>
            </a:r>
          </a:p>
        </p:txBody>
      </p:sp>
      <p:sp>
        <p:nvSpPr>
          <p:cNvPr id="53" name="Line 55"/>
          <p:cNvSpPr>
            <a:spLocks noChangeShapeType="1"/>
          </p:cNvSpPr>
          <p:nvPr/>
        </p:nvSpPr>
        <p:spPr bwMode="auto">
          <a:xfrm>
            <a:off x="4682219" y="1125538"/>
            <a:ext cx="0" cy="4608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54" name="Object 56"/>
          <p:cNvGraphicFramePr>
            <a:graphicFrameLocks noChangeAspect="1"/>
          </p:cNvGraphicFramePr>
          <p:nvPr/>
        </p:nvGraphicFramePr>
        <p:xfrm>
          <a:off x="250825" y="5734050"/>
          <a:ext cx="57150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Równanie" r:id="rId13" imgW="3835080" imgH="431640" progId="Equation.3">
                  <p:embed/>
                </p:oleObj>
              </mc:Choice>
              <mc:Fallback>
                <p:oleObj name="Równanie" r:id="rId13" imgW="3835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734050"/>
                        <a:ext cx="571500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4859338" y="1916113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 Pole naprężeń </a:t>
            </a:r>
            <a:r>
              <a:rPr lang="pl-PL" altLang="pl-PL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 i odkształceń </a:t>
            </a:r>
            <a:r>
              <a:rPr lang="pl-PL" altLang="pl-PL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e</a:t>
            </a:r>
          </a:p>
        </p:txBody>
      </p:sp>
      <p:graphicFrame>
        <p:nvGraphicFramePr>
          <p:cNvPr id="56" name="Object 58"/>
          <p:cNvGraphicFramePr>
            <a:graphicFrameLocks noChangeAspect="1"/>
          </p:cNvGraphicFramePr>
          <p:nvPr/>
        </p:nvGraphicFramePr>
        <p:xfrm>
          <a:off x="6588125" y="2565400"/>
          <a:ext cx="11922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Równanie" r:id="rId15" imgW="799920" imgH="672840" progId="Equation.3">
                  <p:embed/>
                </p:oleObj>
              </mc:Choice>
              <mc:Fallback>
                <p:oleObj name="Równanie" r:id="rId15" imgW="7999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565400"/>
                        <a:ext cx="1192213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4932363" y="3933825"/>
            <a:ext cx="410368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 Energoelektroniczne źródło zasilania</a:t>
            </a: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4897438" y="4652963"/>
            <a:ext cx="406717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 Systemy regulacji i monitoringu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 regulacja pola temperatury</a:t>
            </a:r>
          </a:p>
        </p:txBody>
      </p:sp>
    </p:spTree>
    <p:extLst>
      <p:ext uri="{BB962C8B-B14F-4D97-AF65-F5344CB8AC3E}">
        <p14:creationId xmlns:p14="http://schemas.microsoft.com/office/powerpoint/2010/main" val="118059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32" y="147990"/>
            <a:ext cx="7368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Oddziaływanie cieplne pola elektromagnetycznego - laboratorium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10741"/>
          <a:stretch/>
        </p:blipFill>
        <p:spPr>
          <a:xfrm>
            <a:off x="323528" y="2780928"/>
            <a:ext cx="3530669" cy="259228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60468"/>
            <a:ext cx="4431432" cy="530007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09025" y="6119076"/>
            <a:ext cx="3985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Model w konfiguracji „od boku”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16016" y="6103687"/>
            <a:ext cx="283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Model w konfiguracji „od czoła”</a:t>
            </a:r>
          </a:p>
        </p:txBody>
      </p:sp>
    </p:spTree>
    <p:extLst>
      <p:ext uri="{BB962C8B-B14F-4D97-AF65-F5344CB8AC3E}">
        <p14:creationId xmlns:p14="http://schemas.microsoft.com/office/powerpoint/2010/main" val="47139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32" y="147990"/>
            <a:ext cx="7368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Oddziaływanie cieplne pola elektromagnetycznego - laboratorium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5940152" y="1340768"/>
            <a:ext cx="2659382" cy="4615708"/>
            <a:chOff x="1264918" y="1193800"/>
            <a:chExt cx="2659382" cy="4615708"/>
          </a:xfrm>
        </p:grpSpPr>
        <p:grpSp>
          <p:nvGrpSpPr>
            <p:cNvPr id="4" name="Grupa 3"/>
            <p:cNvGrpSpPr/>
            <p:nvPr/>
          </p:nvGrpSpPr>
          <p:grpSpPr>
            <a:xfrm>
              <a:off x="1264918" y="1332411"/>
              <a:ext cx="2659382" cy="4351338"/>
              <a:chOff x="875210" y="1876077"/>
              <a:chExt cx="2434232" cy="3982942"/>
            </a:xfrm>
          </p:grpSpPr>
          <p:pic>
            <p:nvPicPr>
              <p:cNvPr id="6" name="Obraz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29" r="42702"/>
              <a:stretch/>
            </p:blipFill>
            <p:spPr>
              <a:xfrm>
                <a:off x="1936899" y="1876078"/>
                <a:ext cx="1372543" cy="3982941"/>
              </a:xfrm>
              <a:prstGeom prst="rect">
                <a:avLst/>
              </a:prstGeom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59" r="43561"/>
              <a:stretch/>
            </p:blipFill>
            <p:spPr>
              <a:xfrm flipH="1">
                <a:off x="875210" y="1876077"/>
                <a:ext cx="1188911" cy="3982941"/>
              </a:xfrm>
              <a:prstGeom prst="rect">
                <a:avLst/>
              </a:prstGeom>
            </p:spPr>
          </p:pic>
        </p:grpSp>
        <p:cxnSp>
          <p:nvCxnSpPr>
            <p:cNvPr id="5" name="Łącznik prosty 4"/>
            <p:cNvCxnSpPr/>
            <p:nvPr/>
          </p:nvCxnSpPr>
          <p:spPr>
            <a:xfrm flipV="1">
              <a:off x="2571887" y="1193800"/>
              <a:ext cx="0" cy="4615708"/>
            </a:xfrm>
            <a:prstGeom prst="line">
              <a:avLst/>
            </a:prstGeom>
            <a:ln w="38100">
              <a:solidFill>
                <a:srgbClr val="FFC000"/>
              </a:solidFill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6" y="1461660"/>
            <a:ext cx="5439172" cy="4351338"/>
          </a:xfrm>
          <a:prstGeom prst="rect">
            <a:avLst/>
          </a:prstGeom>
        </p:spPr>
      </p:pic>
      <p:cxnSp>
        <p:nvCxnSpPr>
          <p:cNvPr id="10" name="Łącznik prosty 9"/>
          <p:cNvCxnSpPr/>
          <p:nvPr/>
        </p:nvCxnSpPr>
        <p:spPr>
          <a:xfrm flipV="1">
            <a:off x="194736" y="1095023"/>
            <a:ext cx="19050" cy="4850160"/>
          </a:xfrm>
          <a:prstGeom prst="line">
            <a:avLst/>
          </a:prstGeom>
          <a:ln w="38100">
            <a:solidFill>
              <a:srgbClr val="FFC000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H="1">
            <a:off x="-186553" y="3637329"/>
            <a:ext cx="5984380" cy="15825"/>
          </a:xfrm>
          <a:prstGeom prst="line">
            <a:avLst/>
          </a:prstGeom>
          <a:ln w="38100">
            <a:solidFill>
              <a:srgbClr val="FFC000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5996746" y="6017650"/>
            <a:ext cx="2500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Model w konfiguracji „od czoła”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648317" y="6017650"/>
            <a:ext cx="3985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Model w konfiguracji „od boku”</a:t>
            </a:r>
          </a:p>
        </p:txBody>
      </p:sp>
    </p:spTree>
    <p:extLst>
      <p:ext uri="{BB962C8B-B14F-4D97-AF65-F5344CB8AC3E}">
        <p14:creationId xmlns:p14="http://schemas.microsoft.com/office/powerpoint/2010/main" val="295700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0038" y="766763"/>
            <a:ext cx="8302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marR="0" lvl="0" indent="-265113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Nagrzewanie przed tłoczeniem lub kuciem ...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33638" y="6062663"/>
            <a:ext cx="671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b="1">
                <a:solidFill>
                  <a:srgbClr val="000000"/>
                </a:solidFill>
                <a:latin typeface="Arial" charset="0"/>
              </a:rPr>
              <a:t>nagrzewanie wałków przed kuciem elementu do samolotu</a:t>
            </a:r>
          </a:p>
        </p:txBody>
      </p:sp>
      <p:pic>
        <p:nvPicPr>
          <p:cNvPr id="4" name="Picture 4" descr="IMG_129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r="19270"/>
          <a:stretch>
            <a:fillRect/>
          </a:stretch>
        </p:blipFill>
        <p:spPr bwMode="auto">
          <a:xfrm>
            <a:off x="5114925" y="1651000"/>
            <a:ext cx="3925888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MG_13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673225"/>
            <a:ext cx="4919663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85725"/>
            <a:ext cx="914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rgbClr val="FFFFFF"/>
                </a:solidFill>
                <a:latin typeface="Tahoma" pitchFamily="34" charset="0"/>
              </a:rPr>
              <a:t> TYPOWE ZASTOSOWANIA NAGRZEWANIA INDUKCYJNEGO</a:t>
            </a:r>
          </a:p>
        </p:txBody>
      </p:sp>
    </p:spTree>
    <p:extLst>
      <p:ext uri="{BB962C8B-B14F-4D97-AF65-F5344CB8AC3E}">
        <p14:creationId xmlns:p14="http://schemas.microsoft.com/office/powerpoint/2010/main" val="140253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25"/>
          <p:cNvSpPr>
            <a:spLocks noChangeArrowheads="1"/>
          </p:cNvSpPr>
          <p:nvPr/>
        </p:nvSpPr>
        <p:spPr bwMode="auto">
          <a:xfrm rot="12179315">
            <a:off x="1358504" y="3268266"/>
            <a:ext cx="972740" cy="756047"/>
          </a:xfrm>
          <a:custGeom>
            <a:avLst/>
            <a:gdLst>
              <a:gd name="T0" fmla="*/ 648494 w 21600"/>
              <a:gd name="T1" fmla="*/ 0 h 21600"/>
              <a:gd name="T2" fmla="*/ 162123 w 21600"/>
              <a:gd name="T3" fmla="*/ 503984 h 21600"/>
              <a:gd name="T4" fmla="*/ 648494 w 21600"/>
              <a:gd name="T5" fmla="*/ 252016 h 21600"/>
              <a:gd name="T6" fmla="*/ 1459110 w 21600"/>
              <a:gd name="T7" fmla="*/ 504031 h 21600"/>
              <a:gd name="T8" fmla="*/ 1134864 w 21600"/>
              <a:gd name="T9" fmla="*/ 756046 h 21600"/>
              <a:gd name="T10" fmla="*/ 810617 w 21600"/>
              <a:gd name="T11" fmla="*/ 50403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350"/>
          </a:p>
        </p:txBody>
      </p:sp>
      <p:sp>
        <p:nvSpPr>
          <p:cNvPr id="13314" name="AutoShape 20"/>
          <p:cNvSpPr>
            <a:spLocks noChangeArrowheads="1"/>
          </p:cNvSpPr>
          <p:nvPr/>
        </p:nvSpPr>
        <p:spPr bwMode="auto">
          <a:xfrm rot="5761919" flipH="1">
            <a:off x="6709768" y="3025974"/>
            <a:ext cx="972741" cy="864394"/>
          </a:xfrm>
          <a:custGeom>
            <a:avLst/>
            <a:gdLst>
              <a:gd name="T0" fmla="*/ 648494 w 21600"/>
              <a:gd name="T1" fmla="*/ 0 h 21600"/>
              <a:gd name="T2" fmla="*/ 162123 w 21600"/>
              <a:gd name="T3" fmla="*/ 576209 h 21600"/>
              <a:gd name="T4" fmla="*/ 648494 w 21600"/>
              <a:gd name="T5" fmla="*/ 288131 h 21600"/>
              <a:gd name="T6" fmla="*/ 1459110 w 21600"/>
              <a:gd name="T7" fmla="*/ 576263 h 21600"/>
              <a:gd name="T8" fmla="*/ 1134864 w 21600"/>
              <a:gd name="T9" fmla="*/ 864394 h 21600"/>
              <a:gd name="T10" fmla="*/ 810617 w 21600"/>
              <a:gd name="T11" fmla="*/ 5762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350"/>
          </a:p>
        </p:txBody>
      </p:sp>
      <p:sp>
        <p:nvSpPr>
          <p:cNvPr id="13315" name="AutoShape 16"/>
          <p:cNvSpPr>
            <a:spLocks noChangeArrowheads="1"/>
          </p:cNvSpPr>
          <p:nvPr/>
        </p:nvSpPr>
        <p:spPr bwMode="auto">
          <a:xfrm rot="16005586">
            <a:off x="2493169" y="2943226"/>
            <a:ext cx="972740" cy="756047"/>
          </a:xfrm>
          <a:custGeom>
            <a:avLst/>
            <a:gdLst>
              <a:gd name="T0" fmla="*/ 648494 w 21600"/>
              <a:gd name="T1" fmla="*/ 0 h 21600"/>
              <a:gd name="T2" fmla="*/ 162123 w 21600"/>
              <a:gd name="T3" fmla="*/ 503984 h 21600"/>
              <a:gd name="T4" fmla="*/ 648494 w 21600"/>
              <a:gd name="T5" fmla="*/ 252016 h 21600"/>
              <a:gd name="T6" fmla="*/ 1459110 w 21600"/>
              <a:gd name="T7" fmla="*/ 504031 h 21600"/>
              <a:gd name="T8" fmla="*/ 1134864 w 21600"/>
              <a:gd name="T9" fmla="*/ 756046 h 21600"/>
              <a:gd name="T10" fmla="*/ 810617 w 21600"/>
              <a:gd name="T11" fmla="*/ 50403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350"/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2007395" y="4833936"/>
            <a:ext cx="5185172" cy="1001315"/>
            <a:chOff x="1384" y="3113"/>
            <a:chExt cx="4355" cy="841"/>
          </a:xfrm>
        </p:grpSpPr>
        <p:sp>
          <p:nvSpPr>
            <p:cNvPr id="13340" name="Oval 4"/>
            <p:cNvSpPr>
              <a:spLocks noChangeArrowheads="1"/>
            </p:cNvSpPr>
            <p:nvPr/>
          </p:nvSpPr>
          <p:spPr bwMode="auto">
            <a:xfrm>
              <a:off x="1519" y="3113"/>
              <a:ext cx="3992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pl-PL" altLang="pl-PL" sz="1350">
                <a:solidFill>
                  <a:srgbClr val="000000"/>
                </a:solidFill>
              </a:endParaRPr>
            </a:p>
          </p:txBody>
        </p:sp>
        <p:sp>
          <p:nvSpPr>
            <p:cNvPr id="13341" name="Text Box 5"/>
            <p:cNvSpPr txBox="1">
              <a:spLocks noChangeArrowheads="1"/>
            </p:cNvSpPr>
            <p:nvPr/>
          </p:nvSpPr>
          <p:spPr bwMode="auto">
            <a:xfrm>
              <a:off x="2789" y="3154"/>
              <a:ext cx="16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altLang="pl-PL" sz="1350" b="1">
                  <a:solidFill>
                    <a:srgbClr val="000000"/>
                  </a:solidFill>
                </a:rPr>
                <a:t>ELEKTROTECHNIKA</a:t>
              </a:r>
            </a:p>
          </p:txBody>
        </p:sp>
        <p:sp>
          <p:nvSpPr>
            <p:cNvPr id="13342" name="Text Box 6"/>
            <p:cNvSpPr txBox="1">
              <a:spLocks noChangeArrowheads="1"/>
            </p:cNvSpPr>
            <p:nvPr/>
          </p:nvSpPr>
          <p:spPr bwMode="auto">
            <a:xfrm>
              <a:off x="1384" y="3314"/>
              <a:ext cx="435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pl-PL" altLang="pl-PL" sz="1200" dirty="0">
                  <a:solidFill>
                    <a:srgbClr val="000000"/>
                  </a:solidFill>
                </a:rPr>
                <a:t>wykorzystanie elektryczności i elektromagnetyzmu</a:t>
              </a:r>
            </a:p>
            <a:p>
              <a:pPr algn="ctr"/>
              <a:r>
                <a:rPr lang="pl-PL" altLang="pl-PL" sz="1050" dirty="0">
                  <a:solidFill>
                    <a:srgbClr val="000000"/>
                  </a:solidFill>
                </a:rPr>
                <a:t>szczególnie do:</a:t>
              </a:r>
            </a:p>
            <a:p>
              <a:pPr algn="ctr"/>
              <a:r>
                <a:rPr lang="pl-PL" altLang="pl-PL" sz="1050" dirty="0">
                  <a:solidFill>
                    <a:srgbClr val="000000"/>
                  </a:solidFill>
                </a:rPr>
                <a:t>wytwarzania, przesyłania, rozdziału, przetwarzania </a:t>
              </a:r>
            </a:p>
            <a:p>
              <a:pPr algn="ctr"/>
              <a:r>
                <a:rPr lang="pl-PL" altLang="pl-PL" sz="1050" dirty="0">
                  <a:solidFill>
                    <a:srgbClr val="000000"/>
                  </a:solidFill>
                </a:rPr>
                <a:t> i użytkowania energii elektrycznej</a:t>
              </a:r>
            </a:p>
          </p:txBody>
        </p:sp>
      </p:grpSp>
      <p:sp>
        <p:nvSpPr>
          <p:cNvPr id="13317" name="Oval 8"/>
          <p:cNvSpPr>
            <a:spLocks noChangeArrowheads="1"/>
          </p:cNvSpPr>
          <p:nvPr/>
        </p:nvSpPr>
        <p:spPr bwMode="auto">
          <a:xfrm>
            <a:off x="1952625" y="4239816"/>
            <a:ext cx="1620441" cy="485775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1350" b="1">
                <a:solidFill>
                  <a:srgbClr val="000000"/>
                </a:solidFill>
              </a:rPr>
              <a:t>Pole</a:t>
            </a:r>
          </a:p>
          <a:p>
            <a:pPr algn="ctr"/>
            <a:r>
              <a:rPr lang="pl-PL" altLang="pl-PL" sz="1350" b="1">
                <a:solidFill>
                  <a:srgbClr val="000000"/>
                </a:solidFill>
              </a:rPr>
              <a:t>magnetyczne</a:t>
            </a:r>
          </a:p>
        </p:txBody>
      </p:sp>
      <p:sp>
        <p:nvSpPr>
          <p:cNvPr id="13318" name="Oval 9"/>
          <p:cNvSpPr>
            <a:spLocks noChangeArrowheads="1"/>
          </p:cNvSpPr>
          <p:nvPr/>
        </p:nvSpPr>
        <p:spPr bwMode="auto">
          <a:xfrm>
            <a:off x="5625704" y="4239816"/>
            <a:ext cx="1620440" cy="485775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1350" b="1">
                <a:solidFill>
                  <a:srgbClr val="000000"/>
                </a:solidFill>
              </a:rPr>
              <a:t>Pole</a:t>
            </a:r>
          </a:p>
          <a:p>
            <a:pPr algn="ctr"/>
            <a:r>
              <a:rPr lang="pl-PL" altLang="pl-PL" sz="1350" b="1">
                <a:solidFill>
                  <a:srgbClr val="000000"/>
                </a:solidFill>
              </a:rPr>
              <a:t>elektryczne</a:t>
            </a:r>
          </a:p>
        </p:txBody>
      </p:sp>
      <p:sp>
        <p:nvSpPr>
          <p:cNvPr id="13319" name="Oval 10"/>
          <p:cNvSpPr>
            <a:spLocks noChangeArrowheads="1"/>
          </p:cNvSpPr>
          <p:nvPr/>
        </p:nvSpPr>
        <p:spPr bwMode="auto">
          <a:xfrm>
            <a:off x="3789760" y="4024313"/>
            <a:ext cx="1620440" cy="485775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1350" b="1">
                <a:solidFill>
                  <a:srgbClr val="000000"/>
                </a:solidFill>
              </a:rPr>
              <a:t>Pole</a:t>
            </a:r>
          </a:p>
          <a:p>
            <a:pPr algn="ctr"/>
            <a:r>
              <a:rPr lang="pl-PL" altLang="pl-PL" sz="1350" b="1">
                <a:solidFill>
                  <a:srgbClr val="000000"/>
                </a:solidFill>
              </a:rPr>
              <a:t>przepływowe</a:t>
            </a:r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3843338" y="2734866"/>
            <a:ext cx="1403747" cy="52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pl-PL" altLang="pl-PL" sz="1350" b="1">
                <a:solidFill>
                  <a:srgbClr val="000000"/>
                </a:solidFill>
              </a:rPr>
              <a:t>SKUTKI</a:t>
            </a:r>
          </a:p>
          <a:p>
            <a:pPr algn="ctr">
              <a:spcBef>
                <a:spcPct val="10000"/>
              </a:spcBef>
            </a:pPr>
            <a:r>
              <a:rPr lang="pl-PL" altLang="pl-PL" sz="1350">
                <a:solidFill>
                  <a:srgbClr val="000000"/>
                </a:solidFill>
              </a:rPr>
              <a:t>energetyczne</a:t>
            </a:r>
          </a:p>
        </p:txBody>
      </p:sp>
      <p:sp>
        <p:nvSpPr>
          <p:cNvPr id="13321" name="AutoShape 14"/>
          <p:cNvSpPr>
            <a:spLocks noChangeArrowheads="1"/>
          </p:cNvSpPr>
          <p:nvPr/>
        </p:nvSpPr>
        <p:spPr bwMode="auto">
          <a:xfrm>
            <a:off x="1385888" y="3430191"/>
            <a:ext cx="6480572" cy="1512094"/>
          </a:xfrm>
          <a:custGeom>
            <a:avLst/>
            <a:gdLst>
              <a:gd name="T0" fmla="*/ 4320382 w 21600"/>
              <a:gd name="T1" fmla="*/ 0 h 21600"/>
              <a:gd name="T2" fmla="*/ 649657 w 21600"/>
              <a:gd name="T3" fmla="*/ 1015716 h 21600"/>
              <a:gd name="T4" fmla="*/ 4320382 w 21600"/>
              <a:gd name="T5" fmla="*/ 303165 h 21600"/>
              <a:gd name="T6" fmla="*/ 7991106 w 21600"/>
              <a:gd name="T7" fmla="*/ 101571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48" y="10867"/>
                </a:moveTo>
                <a:cubicBezTo>
                  <a:pt x="3248" y="10845"/>
                  <a:pt x="3248" y="10822"/>
                  <a:pt x="3248" y="10800"/>
                </a:cubicBezTo>
                <a:cubicBezTo>
                  <a:pt x="3248" y="6629"/>
                  <a:pt x="6629" y="3248"/>
                  <a:pt x="10800" y="3248"/>
                </a:cubicBezTo>
                <a:cubicBezTo>
                  <a:pt x="14970" y="3248"/>
                  <a:pt x="18352" y="6629"/>
                  <a:pt x="18352" y="10800"/>
                </a:cubicBezTo>
                <a:cubicBezTo>
                  <a:pt x="18352" y="10822"/>
                  <a:pt x="18351" y="10845"/>
                  <a:pt x="18351" y="10867"/>
                </a:cubicBezTo>
                <a:lnTo>
                  <a:pt x="21599" y="10897"/>
                </a:lnTo>
                <a:cubicBezTo>
                  <a:pt x="21599" y="10864"/>
                  <a:pt x="21600" y="1083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0832"/>
                  <a:pt x="0" y="10864"/>
                  <a:pt x="0" y="10897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350"/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3465910" y="3424237"/>
            <a:ext cx="264675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pl-PL" altLang="pl-PL" sz="1350" b="1">
                <a:solidFill>
                  <a:srgbClr val="000000"/>
                </a:solidFill>
              </a:rPr>
              <a:t>Zjawiska fizyczne</a:t>
            </a:r>
          </a:p>
        </p:txBody>
      </p:sp>
      <p:sp>
        <p:nvSpPr>
          <p:cNvPr id="13323" name="Oval 22"/>
          <p:cNvSpPr>
            <a:spLocks noChangeArrowheads="1"/>
          </p:cNvSpPr>
          <p:nvPr/>
        </p:nvSpPr>
        <p:spPr bwMode="auto">
          <a:xfrm>
            <a:off x="3195638" y="2564606"/>
            <a:ext cx="647700" cy="6477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1350" b="1">
                <a:solidFill>
                  <a:srgbClr val="FFFFFF"/>
                </a:solidFill>
              </a:rPr>
              <a:t>SIŁY</a:t>
            </a:r>
          </a:p>
        </p:txBody>
      </p:sp>
      <p:sp>
        <p:nvSpPr>
          <p:cNvPr id="13324" name="Oval 23"/>
          <p:cNvSpPr>
            <a:spLocks noChangeArrowheads="1"/>
          </p:cNvSpPr>
          <p:nvPr/>
        </p:nvSpPr>
        <p:spPr bwMode="auto">
          <a:xfrm>
            <a:off x="6337697" y="2662238"/>
            <a:ext cx="647700" cy="647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1350" b="1">
                <a:solidFill>
                  <a:srgbClr val="FFFFFF"/>
                </a:solidFill>
              </a:rPr>
              <a:t>CIEPŁO</a:t>
            </a:r>
          </a:p>
        </p:txBody>
      </p:sp>
      <p:sp>
        <p:nvSpPr>
          <p:cNvPr id="13325" name="Oval 24"/>
          <p:cNvSpPr>
            <a:spLocks noChangeArrowheads="1"/>
          </p:cNvSpPr>
          <p:nvPr/>
        </p:nvSpPr>
        <p:spPr bwMode="auto">
          <a:xfrm>
            <a:off x="1251347" y="2619375"/>
            <a:ext cx="647700" cy="6477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1350" b="1">
                <a:solidFill>
                  <a:srgbClr val="000000"/>
                </a:solidFill>
              </a:rPr>
              <a:t>Sygnał</a:t>
            </a:r>
          </a:p>
          <a:p>
            <a:pPr algn="ctr"/>
            <a:r>
              <a:rPr lang="pl-PL" altLang="pl-PL" sz="1350" b="1">
                <a:solidFill>
                  <a:srgbClr val="000000"/>
                </a:solidFill>
              </a:rPr>
              <a:t>elek.</a:t>
            </a:r>
          </a:p>
        </p:txBody>
      </p:sp>
      <p:sp>
        <p:nvSpPr>
          <p:cNvPr id="13326" name="Text Box 26"/>
          <p:cNvSpPr txBox="1">
            <a:spLocks noChangeArrowheads="1"/>
          </p:cNvSpPr>
          <p:nvPr/>
        </p:nvSpPr>
        <p:spPr bwMode="auto">
          <a:xfrm>
            <a:off x="1222773" y="3158729"/>
            <a:ext cx="702469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pl-PL" sz="750">
                <a:solidFill>
                  <a:srgbClr val="000000"/>
                </a:solidFill>
              </a:rPr>
              <a:t>Elektronika</a:t>
            </a:r>
          </a:p>
        </p:txBody>
      </p:sp>
      <p:sp>
        <p:nvSpPr>
          <p:cNvPr id="13327" name="Text Box 29"/>
          <p:cNvSpPr txBox="1">
            <a:spLocks noChangeArrowheads="1"/>
          </p:cNvSpPr>
          <p:nvPr/>
        </p:nvSpPr>
        <p:spPr bwMode="auto">
          <a:xfrm>
            <a:off x="5154216" y="2432447"/>
            <a:ext cx="10798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altLang="pl-PL" sz="1050">
                <a:solidFill>
                  <a:srgbClr val="000000"/>
                </a:solidFill>
              </a:rPr>
              <a:t>Jak ograniczyć efekt?</a:t>
            </a:r>
          </a:p>
        </p:txBody>
      </p:sp>
      <p:sp>
        <p:nvSpPr>
          <p:cNvPr id="13328" name="Text Box 30"/>
          <p:cNvSpPr txBox="1">
            <a:spLocks noChangeArrowheads="1"/>
          </p:cNvSpPr>
          <p:nvPr/>
        </p:nvSpPr>
        <p:spPr bwMode="auto">
          <a:xfrm>
            <a:off x="7213997" y="2456260"/>
            <a:ext cx="10798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altLang="pl-PL" sz="1050">
                <a:solidFill>
                  <a:srgbClr val="000000"/>
                </a:solidFill>
              </a:rPr>
              <a:t>Jak zwiększyć efekt?</a:t>
            </a:r>
          </a:p>
        </p:txBody>
      </p:sp>
      <p:sp>
        <p:nvSpPr>
          <p:cNvPr id="13330" name="AutoShape 33"/>
          <p:cNvSpPr>
            <a:spLocks noChangeArrowheads="1"/>
          </p:cNvSpPr>
          <p:nvPr/>
        </p:nvSpPr>
        <p:spPr bwMode="auto">
          <a:xfrm rot="17406981">
            <a:off x="6134101" y="2587228"/>
            <a:ext cx="214313" cy="302419"/>
          </a:xfrm>
          <a:prstGeom prst="upDownArrow">
            <a:avLst>
              <a:gd name="adj1" fmla="val 50000"/>
              <a:gd name="adj2" fmla="val 2822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 sz="1350">
              <a:solidFill>
                <a:srgbClr val="000000"/>
              </a:solidFill>
            </a:endParaRPr>
          </a:p>
        </p:txBody>
      </p:sp>
      <p:sp>
        <p:nvSpPr>
          <p:cNvPr id="13331" name="Rectangle 34"/>
          <p:cNvSpPr>
            <a:spLocks noChangeArrowheads="1"/>
          </p:cNvSpPr>
          <p:nvPr/>
        </p:nvSpPr>
        <p:spPr bwMode="auto">
          <a:xfrm>
            <a:off x="1063627" y="328808"/>
            <a:ext cx="6858000" cy="41195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1350" dirty="0">
                <a:solidFill>
                  <a:srgbClr val="000000"/>
                </a:solidFill>
              </a:rPr>
              <a:t>Blok obieralny:   </a:t>
            </a:r>
            <a:r>
              <a:rPr lang="pl-PL" altLang="pl-PL" b="1" dirty="0">
                <a:solidFill>
                  <a:srgbClr val="FFFFFF"/>
                </a:solidFill>
              </a:rPr>
              <a:t>Zagadnienia cieplne w elektrotechnice</a:t>
            </a:r>
            <a:r>
              <a:rPr lang="pl-PL" altLang="pl-PL" sz="135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32" name="AutoShape 35"/>
          <p:cNvSpPr>
            <a:spLocks noChangeArrowheads="1"/>
          </p:cNvSpPr>
          <p:nvPr/>
        </p:nvSpPr>
        <p:spPr bwMode="auto">
          <a:xfrm>
            <a:off x="212675" y="1159048"/>
            <a:ext cx="2160984" cy="612753"/>
          </a:xfrm>
          <a:prstGeom prst="wedgeEllipseCallout">
            <a:avLst>
              <a:gd name="adj1" fmla="val 102454"/>
              <a:gd name="adj2" fmla="val -112500"/>
            </a:avLst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altLang="pl-PL" sz="1350" b="1" dirty="0">
                <a:solidFill>
                  <a:srgbClr val="000000"/>
                </a:solidFill>
              </a:rPr>
              <a:t>Czy to istotne?</a:t>
            </a:r>
          </a:p>
          <a:p>
            <a:pPr algn="ctr"/>
            <a:endParaRPr lang="pl-PL" altLang="pl-PL" sz="1350" dirty="0">
              <a:solidFill>
                <a:srgbClr val="000000"/>
              </a:solidFill>
            </a:endParaRPr>
          </a:p>
        </p:txBody>
      </p:sp>
      <p:sp>
        <p:nvSpPr>
          <p:cNvPr id="13333" name="Text Box 36"/>
          <p:cNvSpPr txBox="1">
            <a:spLocks noChangeArrowheads="1"/>
          </p:cNvSpPr>
          <p:nvPr/>
        </p:nvSpPr>
        <p:spPr bwMode="auto">
          <a:xfrm>
            <a:off x="1656160" y="3213498"/>
            <a:ext cx="1079897" cy="4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pl-PL" altLang="pl-PL" sz="1050" b="1">
                <a:solidFill>
                  <a:srgbClr val="000000"/>
                </a:solidFill>
              </a:rPr>
              <a:t>SKUTKI</a:t>
            </a:r>
          </a:p>
          <a:p>
            <a:pPr algn="ctr">
              <a:spcBef>
                <a:spcPct val="10000"/>
              </a:spcBef>
            </a:pPr>
            <a:r>
              <a:rPr lang="pl-PL" altLang="pl-PL" sz="1050">
                <a:solidFill>
                  <a:srgbClr val="000000"/>
                </a:solidFill>
              </a:rPr>
              <a:t>sygnałowe</a:t>
            </a:r>
          </a:p>
        </p:txBody>
      </p:sp>
      <p:sp>
        <p:nvSpPr>
          <p:cNvPr id="2" name="Prostokąt 1"/>
          <p:cNvSpPr/>
          <p:nvPr/>
        </p:nvSpPr>
        <p:spPr>
          <a:xfrm>
            <a:off x="6415585" y="835443"/>
            <a:ext cx="2522936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105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Komputerowa analiza zagadnień termicznych</a:t>
            </a:r>
          </a:p>
        </p:txBody>
      </p:sp>
      <p:sp>
        <p:nvSpPr>
          <p:cNvPr id="4" name="Prostokąt 3"/>
          <p:cNvSpPr/>
          <p:nvPr/>
        </p:nvSpPr>
        <p:spPr>
          <a:xfrm>
            <a:off x="7474599" y="1425483"/>
            <a:ext cx="16385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Regulacja temperatury</a:t>
            </a:r>
          </a:p>
        </p:txBody>
      </p:sp>
      <p:sp>
        <p:nvSpPr>
          <p:cNvPr id="30" name="Oval 22"/>
          <p:cNvSpPr>
            <a:spLocks noChangeArrowheads="1"/>
          </p:cNvSpPr>
          <p:nvPr/>
        </p:nvSpPr>
        <p:spPr bwMode="auto">
          <a:xfrm>
            <a:off x="6172199" y="1310368"/>
            <a:ext cx="813198" cy="813198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l-PL" altLang="pl-PL" sz="675" b="1" dirty="0">
                <a:solidFill>
                  <a:srgbClr val="FFFFFF"/>
                </a:solidFill>
              </a:rPr>
              <a:t>URZĄDZENIA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94405" y="790553"/>
            <a:ext cx="1545616" cy="41549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Energoelektroniczne </a:t>
            </a:r>
          </a:p>
          <a:p>
            <a:pPr>
              <a:defRPr/>
            </a:pPr>
            <a:r>
              <a:rPr lang="pl-PL" sz="105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urządzenia grzejne</a:t>
            </a:r>
          </a:p>
        </p:txBody>
      </p:sp>
      <p:sp>
        <p:nvSpPr>
          <p:cNvPr id="13344" name="AutoShape 33"/>
          <p:cNvSpPr>
            <a:spLocks noChangeArrowheads="1"/>
          </p:cNvSpPr>
          <p:nvPr/>
        </p:nvSpPr>
        <p:spPr bwMode="auto">
          <a:xfrm rot="3334312">
            <a:off x="7009210" y="2593182"/>
            <a:ext cx="214313" cy="302419"/>
          </a:xfrm>
          <a:prstGeom prst="upDownArrow">
            <a:avLst>
              <a:gd name="adj1" fmla="val 50000"/>
              <a:gd name="adj2" fmla="val 2822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 sz="1350">
              <a:solidFill>
                <a:srgbClr val="000000"/>
              </a:solidFill>
            </a:endParaRPr>
          </a:p>
        </p:txBody>
      </p:sp>
      <p:sp>
        <p:nvSpPr>
          <p:cNvPr id="13345" name="AutoShape 33"/>
          <p:cNvSpPr>
            <a:spLocks noChangeArrowheads="1"/>
          </p:cNvSpPr>
          <p:nvPr/>
        </p:nvSpPr>
        <p:spPr bwMode="auto">
          <a:xfrm>
            <a:off x="899592" y="2132856"/>
            <a:ext cx="7827169" cy="291704"/>
          </a:xfrm>
          <a:custGeom>
            <a:avLst/>
            <a:gdLst>
              <a:gd name="G0" fmla="+- 9365 0 0"/>
              <a:gd name="G1" fmla="+- 11229418 0 0"/>
              <a:gd name="G2" fmla="+- 0 0 11229418"/>
              <a:gd name="T0" fmla="*/ 0 256 1"/>
              <a:gd name="T1" fmla="*/ 180 256 1"/>
              <a:gd name="G3" fmla="+- 11229418 T0 T1"/>
              <a:gd name="T2" fmla="*/ 0 256 1"/>
              <a:gd name="T3" fmla="*/ 90 256 1"/>
              <a:gd name="G4" fmla="+- 11229418 T2 T3"/>
              <a:gd name="G5" fmla="*/ G4 2 1"/>
              <a:gd name="T4" fmla="*/ 90 256 1"/>
              <a:gd name="T5" fmla="*/ 0 256 1"/>
              <a:gd name="G6" fmla="+- 11229418 T4 T5"/>
              <a:gd name="G7" fmla="*/ G6 2 1"/>
              <a:gd name="G8" fmla="abs 1122941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365"/>
              <a:gd name="G18" fmla="*/ 9365 1 2"/>
              <a:gd name="G19" fmla="+- G18 5400 0"/>
              <a:gd name="G20" fmla="cos G19 11229418"/>
              <a:gd name="G21" fmla="sin G19 11229418"/>
              <a:gd name="G22" fmla="+- G20 10800 0"/>
              <a:gd name="G23" fmla="+- G21 10800 0"/>
              <a:gd name="G24" fmla="+- 10800 0 G20"/>
              <a:gd name="G25" fmla="+- 9365 10800 0"/>
              <a:gd name="G26" fmla="?: G9 G17 G25"/>
              <a:gd name="G27" fmla="?: G9 0 21600"/>
              <a:gd name="G28" fmla="cos 10800 11229418"/>
              <a:gd name="G29" fmla="sin 10800 11229418"/>
              <a:gd name="G30" fmla="sin 9365 11229418"/>
              <a:gd name="G31" fmla="+- G28 10800 0"/>
              <a:gd name="G32" fmla="+- G29 10800 0"/>
              <a:gd name="G33" fmla="+- G30 10800 0"/>
              <a:gd name="G34" fmla="?: G4 0 G31"/>
              <a:gd name="G35" fmla="?: 11229418 G34 0"/>
              <a:gd name="G36" fmla="?: G6 G35 G31"/>
              <a:gd name="G37" fmla="+- 21600 0 G36"/>
              <a:gd name="G38" fmla="?: G4 0 G33"/>
              <a:gd name="G39" fmla="?: 1122941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831 w 21600"/>
              <a:gd name="T15" fmla="*/ 12316 h 21600"/>
              <a:gd name="T16" fmla="*/ 10800 w 21600"/>
              <a:gd name="T17" fmla="*/ 1435 h 21600"/>
              <a:gd name="T18" fmla="*/ 20769 w 21600"/>
              <a:gd name="T19" fmla="*/ 1231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541" y="12208"/>
                </a:moveTo>
                <a:cubicBezTo>
                  <a:pt x="1470" y="11742"/>
                  <a:pt x="1435" y="11271"/>
                  <a:pt x="1435" y="10800"/>
                </a:cubicBezTo>
                <a:cubicBezTo>
                  <a:pt x="1435" y="5627"/>
                  <a:pt x="5627" y="1435"/>
                  <a:pt x="10800" y="1435"/>
                </a:cubicBezTo>
                <a:cubicBezTo>
                  <a:pt x="15972" y="1435"/>
                  <a:pt x="20165" y="5627"/>
                  <a:pt x="20165" y="10800"/>
                </a:cubicBezTo>
                <a:cubicBezTo>
                  <a:pt x="20165" y="11271"/>
                  <a:pt x="20129" y="11742"/>
                  <a:pt x="20058" y="12208"/>
                </a:cubicBezTo>
                <a:lnTo>
                  <a:pt x="21477" y="12424"/>
                </a:lnTo>
                <a:cubicBezTo>
                  <a:pt x="21558" y="11887"/>
                  <a:pt x="21600" y="1134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343"/>
                  <a:pt x="41" y="11887"/>
                  <a:pt x="122" y="12424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sz="1350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2670961" y="1567650"/>
            <a:ext cx="2109117" cy="41549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050" b="1" dirty="0"/>
              <a:t>Oddziaływanie cieplne pola elektromagnetycznego </a:t>
            </a:r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1110108">
            <a:off x="3698183" y="959130"/>
            <a:ext cx="1072071" cy="584570"/>
          </a:xfrm>
          <a:prstGeom prst="curvedLeftArrow">
            <a:avLst>
              <a:gd name="adj1" fmla="val 8472"/>
              <a:gd name="adj2" fmla="val 47287"/>
              <a:gd name="adj3" fmla="val 74456"/>
            </a:avLst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401235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Lista przedmiotów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39552" y="1628800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Komputerowa analiza zagadnień termicznych</a:t>
            </a:r>
          </a:p>
          <a:p>
            <a:r>
              <a:rPr lang="pl-PL" dirty="0"/>
              <a:t>	Umiejętność komputerowej analizy zjawisk cieplnych występujących w 	urządzeniach przemysłowych.</a:t>
            </a:r>
          </a:p>
          <a:p>
            <a:r>
              <a:rPr lang="pl-PL" b="1" dirty="0"/>
              <a:t>Regulacja temperatury</a:t>
            </a:r>
          </a:p>
          <a:p>
            <a:r>
              <a:rPr lang="pl-PL" dirty="0"/>
              <a:t>	Zdobycie umiejętności regulacji temperatury.</a:t>
            </a:r>
          </a:p>
          <a:p>
            <a:r>
              <a:rPr lang="pl-PL" b="1" dirty="0"/>
              <a:t>Energoelektroniczne urządzenia grzejne</a:t>
            </a:r>
          </a:p>
          <a:p>
            <a:r>
              <a:rPr lang="pl-PL" dirty="0"/>
              <a:t>	Omówienie urządzeń używanych w elektrotermicznych technologiach 	przemysłowych (urządzenia do nagrzewania indukcyjnego, nagrzewania 	pojemnościowego, mikrofalowego, plazmowego, elektronowego, 	laserowego, nagrzewania jarzeniowego)</a:t>
            </a:r>
          </a:p>
          <a:p>
            <a:r>
              <a:rPr lang="pl-PL" b="1" dirty="0"/>
              <a:t>Oddziaływanie cieplne pola elektromagnetycznego</a:t>
            </a:r>
          </a:p>
          <a:p>
            <a:r>
              <a:rPr lang="pl-PL" dirty="0"/>
              <a:t>	Zaznajomienie studentów z cieplnymi efektami oddziaływania pola 	elektromagnetycznego zarówno na obiekty nieożywione, jak i na 	organizmy żywe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37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476672"/>
            <a:ext cx="322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Regulacja temperatury - wykład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9" y="1209675"/>
            <a:ext cx="42195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61338"/>
            <a:ext cx="30575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2350"/>
            <a:ext cx="38766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431230" y="3539700"/>
            <a:ext cx="432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1600" dirty="0"/>
              <a:t>Układy sterowania (podział układów automatycznego sterowania, modele matematyczne układów dynamicznych, charakterystyki czasowe i częstotliwościowe), </a:t>
            </a:r>
          </a:p>
          <a:p>
            <a:pPr marL="342900" indent="-342900">
              <a:buAutoNum type="arabicPeriod"/>
            </a:pPr>
            <a:r>
              <a:rPr lang="pl-PL" sz="1600" dirty="0"/>
              <a:t>Obiekty regulacji temperatury (zasady identyfikacji, charakterystyki statyczne, skokowe i częstotliwościowe, identyfikacja metodami czasowymi i częstotliwościowymi), nieciągła i ciągła regulacja temperatury (regulacja </a:t>
            </a:r>
            <a:r>
              <a:rPr lang="pl-PL" sz="1600" dirty="0" err="1"/>
              <a:t>dwustawna</a:t>
            </a:r>
            <a:r>
              <a:rPr lang="pl-PL" sz="1600" dirty="0"/>
              <a:t>, regulacja PID, dobór nastaw regulatorów, ocena jakości regulacji)</a:t>
            </a:r>
          </a:p>
        </p:txBody>
      </p:sp>
    </p:spTree>
    <p:extLst>
      <p:ext uri="{BB962C8B-B14F-4D97-AF65-F5344CB8AC3E}">
        <p14:creationId xmlns:p14="http://schemas.microsoft.com/office/powerpoint/2010/main" val="13191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04664"/>
            <a:ext cx="3785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Regulacja temperatury - laboratorium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0" y="3933056"/>
            <a:ext cx="1410605" cy="14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74" y="980728"/>
            <a:ext cx="2160240" cy="162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57192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941030" cy="176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19" y="3163614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940152" y="404664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Jak połączyć układ pomiarowo-regulacyjny?</a:t>
            </a:r>
          </a:p>
          <a:p>
            <a:r>
              <a:rPr lang="pl-PL" sz="2000" dirty="0"/>
              <a:t>Jak dobrać strukturę i nastawy regulatora programowego.</a:t>
            </a:r>
          </a:p>
          <a:p>
            <a:endParaRPr lang="pl-PL" sz="2000" dirty="0"/>
          </a:p>
          <a:p>
            <a:r>
              <a:rPr lang="pl-PL" sz="2000" dirty="0"/>
              <a:t>Jak obsługiwać programowalny regulator przemysłowy?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363536" y="3163614"/>
            <a:ext cx="1098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/>
              <a:t>?</a:t>
            </a:r>
            <a:endParaRPr lang="pl-PL" dirty="0"/>
          </a:p>
        </p:txBody>
      </p:sp>
      <p:sp>
        <p:nvSpPr>
          <p:cNvPr id="5" name="Strzałka zakrzywiona w prawo 4"/>
          <p:cNvSpPr/>
          <p:nvPr/>
        </p:nvSpPr>
        <p:spPr>
          <a:xfrm>
            <a:off x="323528" y="2961370"/>
            <a:ext cx="432048" cy="10210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Strzałka w górę 6"/>
          <p:cNvSpPr/>
          <p:nvPr/>
        </p:nvSpPr>
        <p:spPr>
          <a:xfrm rot="3601415">
            <a:off x="2308357" y="3344244"/>
            <a:ext cx="393162" cy="17035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górę 7"/>
          <p:cNvSpPr/>
          <p:nvPr/>
        </p:nvSpPr>
        <p:spPr>
          <a:xfrm>
            <a:off x="4212208" y="2108298"/>
            <a:ext cx="372234" cy="10046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lewo 8"/>
          <p:cNvSpPr/>
          <p:nvPr/>
        </p:nvSpPr>
        <p:spPr>
          <a:xfrm rot="19938238">
            <a:off x="2745109" y="1651653"/>
            <a:ext cx="66026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górę i w dół 9"/>
          <p:cNvSpPr/>
          <p:nvPr/>
        </p:nvSpPr>
        <p:spPr>
          <a:xfrm rot="10219827">
            <a:off x="3681778" y="3634427"/>
            <a:ext cx="348742" cy="173981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17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3528" y="332656"/>
            <a:ext cx="482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Energoelektroniczne urządzenia grzejne - wykład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8697"/>
            <a:ext cx="2841430" cy="212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95536" y="3244334"/>
            <a:ext cx="2008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Laser </a:t>
            </a:r>
            <a:r>
              <a:rPr lang="pl-PL" dirty="0" err="1"/>
              <a:t>ekscymerowy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6824"/>
            <a:ext cx="42862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578074" y="3100229"/>
            <a:ext cx="1121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Laser CO2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" y="4149080"/>
            <a:ext cx="51149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18288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491880" y="6093296"/>
            <a:ext cx="1261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Plazmotron</a:t>
            </a:r>
          </a:p>
        </p:txBody>
      </p:sp>
    </p:spTree>
    <p:extLst>
      <p:ext uri="{BB962C8B-B14F-4D97-AF65-F5344CB8AC3E}">
        <p14:creationId xmlns:p14="http://schemas.microsoft.com/office/powerpoint/2010/main" val="150541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6" y="2204864"/>
            <a:ext cx="3384376" cy="282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5750"/>
            <a:ext cx="3799043" cy="280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8831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23326" y="141277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Źródła nagrzewania indukcyjnego – nowoczesne generatory w.cz. dużej mocy</a:t>
            </a:r>
          </a:p>
        </p:txBody>
      </p:sp>
    </p:spTree>
    <p:extLst>
      <p:ext uri="{BB962C8B-B14F-4D97-AF65-F5344CB8AC3E}">
        <p14:creationId xmlns:p14="http://schemas.microsoft.com/office/powerpoint/2010/main" val="361543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1423" y="300592"/>
            <a:ext cx="448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Komputerowa analiza zagadnień termicznych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934941"/>
            <a:ext cx="4728840" cy="554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5063" y="4653136"/>
            <a:ext cx="1379950" cy="159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33C15-4C72-4619-A758-6923306C02C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36666"/>
            <a:ext cx="1944216" cy="151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51" y="2858361"/>
            <a:ext cx="1738949" cy="138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00175"/>
            <a:ext cx="1985279" cy="182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9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76672"/>
            <a:ext cx="448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Komputerowa analiza zagadnień termicznych</a:t>
            </a:r>
          </a:p>
        </p:txBody>
      </p:sp>
      <p:sp>
        <p:nvSpPr>
          <p:cNvPr id="3" name="Symbol zastępczy numeru slajdu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33C15-4C72-4619-A758-6923306C02C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3" descr="pi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24050" y="1628775"/>
            <a:ext cx="5265738" cy="4271963"/>
          </a:xfrm>
          <a:prstGeom prst="rect">
            <a:avLst/>
          </a:prstGeom>
          <a:noFill/>
          <a:ln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601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424238" y="2259013"/>
          <a:ext cx="3668712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Obraz" r:id="rId4" imgW="2743200" imgH="1657440" progId="Word.Picture.8">
                  <p:embed/>
                </p:oleObj>
              </mc:Choice>
              <mc:Fallback>
                <p:oleObj name="Obraz" r:id="rId4" imgW="2743200" imgH="16574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2259013"/>
                        <a:ext cx="3668712" cy="251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331913" y="2328863"/>
          <a:ext cx="1582737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Obraz" r:id="rId6" imgW="1333440" imgH="1447920" progId="Word.Picture.8">
                  <p:embed/>
                </p:oleObj>
              </mc:Choice>
              <mc:Fallback>
                <p:oleObj name="Obraz" r:id="rId6" imgW="1333440" imgH="14479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328863"/>
                        <a:ext cx="1582737" cy="294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auto">
          <a:xfrm rot="20226573">
            <a:off x="3419475" y="2400300"/>
            <a:ext cx="1944688" cy="7207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850223">
            <a:off x="3419475" y="4200525"/>
            <a:ext cx="1944688" cy="7207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5651500" y="1752600"/>
          <a:ext cx="29527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Równanie" r:id="rId8" imgW="1447172" imgH="444307" progId="Equation.3">
                  <p:embed/>
                </p:oleObj>
              </mc:Choice>
              <mc:Fallback>
                <p:oleObj name="Równanie" r:id="rId8" imgW="144717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752600"/>
                        <a:ext cx="295275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5580063" y="4560888"/>
          <a:ext cx="33131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Równanie" r:id="rId10" imgW="1473200" imgH="393700" progId="Equation.3">
                  <p:embed/>
                </p:oleObj>
              </mc:Choice>
              <mc:Fallback>
                <p:oleObj name="Równanie" r:id="rId10" imgW="1473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560888"/>
                        <a:ext cx="3313112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7516813" y="3125788"/>
            <a:ext cx="0" cy="9731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lg" len="lg"/>
            <a:tailEnd type="arrow" w="lg" len="lg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370013" y="3484563"/>
            <a:ext cx="2282825" cy="477837"/>
            <a:chOff x="647" y="2435"/>
            <a:chExt cx="1438" cy="301"/>
          </a:xfrm>
        </p:grpSpPr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707" y="2435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647" y="2726"/>
              <a:ext cx="326" cy="6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146" y="2505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  <a:sym typeface="Symbol" pitchFamily="18" charset="2"/>
                </a:rPr>
                <a:t>(</a:t>
              </a:r>
              <a:r>
                <a:rPr kumimoji="0" lang="pl-PL" sz="18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  <a:sym typeface="Symbol" pitchFamily="18" charset="2"/>
                </a:rPr>
                <a:t>t,x</a:t>
              </a:r>
              <a:r>
                <a: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1787" y="2453"/>
              <a:ext cx="2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  <a:sym typeface="Symbol" pitchFamily="18" charset="2"/>
                </a:rPr>
                <a:t></a:t>
              </a:r>
              <a:r>
                <a:rPr kumimoji="0" lang="pl-PL" sz="18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  <a:sym typeface="Symbol" pitchFamily="18" charset="2"/>
                </a:rPr>
                <a:t>o</a:t>
              </a: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endParaRP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01575 L 0.03941 -0.015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5348 0.10336 L 0.00399 0.052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47 -0.07338 L 0.00399 0.010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7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353</Words>
  <Application>Microsoft Office PowerPoint</Application>
  <PresentationFormat>Pokaz na ekranie (4:3)</PresentationFormat>
  <Paragraphs>95</Paragraphs>
  <Slides>13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23" baseType="lpstr">
      <vt:lpstr>Arial</vt:lpstr>
      <vt:lpstr>Calibri</vt:lpstr>
      <vt:lpstr>Symbol</vt:lpstr>
      <vt:lpstr>Tahoma</vt:lpstr>
      <vt:lpstr>Times New Roman</vt:lpstr>
      <vt:lpstr>Motyw pakietu Office</vt:lpstr>
      <vt:lpstr>Projekt domyślny</vt:lpstr>
      <vt:lpstr>Obraz</vt:lpstr>
      <vt:lpstr>Równanie</vt:lpstr>
      <vt:lpstr>Equation</vt:lpstr>
      <vt:lpstr>Blok obieralny  Zagadnienia cieplne w elektrotechnice</vt:lpstr>
      <vt:lpstr>Prezentacja programu PowerPoint</vt:lpstr>
      <vt:lpstr>Lista przedmiotów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 Urbanek</cp:lastModifiedBy>
  <cp:revision>27</cp:revision>
  <dcterms:created xsi:type="dcterms:W3CDTF">2013-12-12T23:19:26Z</dcterms:created>
  <dcterms:modified xsi:type="dcterms:W3CDTF">2017-04-18T09:17:42Z</dcterms:modified>
</cp:coreProperties>
</file>