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81" r:id="rId1"/>
  </p:sldMasterIdLst>
  <p:notesMasterIdLst>
    <p:notesMasterId r:id="rId70"/>
  </p:notesMasterIdLst>
  <p:handoutMasterIdLst>
    <p:handoutMasterId r:id="rId71"/>
  </p:handoutMasterIdLst>
  <p:sldIdLst>
    <p:sldId id="361" r:id="rId2"/>
    <p:sldId id="256" r:id="rId3"/>
    <p:sldId id="257" r:id="rId4"/>
    <p:sldId id="258" r:id="rId5"/>
    <p:sldId id="280" r:id="rId6"/>
    <p:sldId id="281" r:id="rId7"/>
    <p:sldId id="279" r:id="rId8"/>
    <p:sldId id="282" r:id="rId9"/>
    <p:sldId id="284" r:id="rId10"/>
    <p:sldId id="285" r:id="rId11"/>
    <p:sldId id="286" r:id="rId12"/>
    <p:sldId id="305" r:id="rId13"/>
    <p:sldId id="288" r:id="rId14"/>
    <p:sldId id="289" r:id="rId15"/>
    <p:sldId id="290" r:id="rId16"/>
    <p:sldId id="291" r:id="rId17"/>
    <p:sldId id="292" r:id="rId18"/>
    <p:sldId id="293" r:id="rId19"/>
    <p:sldId id="283" r:id="rId20"/>
    <p:sldId id="294" r:id="rId21"/>
    <p:sldId id="295" r:id="rId22"/>
    <p:sldId id="297" r:id="rId23"/>
    <p:sldId id="299" r:id="rId24"/>
    <p:sldId id="300" r:id="rId25"/>
    <p:sldId id="301" r:id="rId26"/>
    <p:sldId id="278" r:id="rId27"/>
    <p:sldId id="304" r:id="rId28"/>
    <p:sldId id="303" r:id="rId29"/>
    <p:sldId id="306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16" r:id="rId38"/>
    <p:sldId id="317" r:id="rId39"/>
    <p:sldId id="318" r:id="rId40"/>
    <p:sldId id="319" r:id="rId41"/>
    <p:sldId id="320" r:id="rId42"/>
    <p:sldId id="321" r:id="rId43"/>
    <p:sldId id="322" r:id="rId44"/>
    <p:sldId id="323" r:id="rId45"/>
    <p:sldId id="324" r:id="rId46"/>
    <p:sldId id="325" r:id="rId47"/>
    <p:sldId id="326" r:id="rId48"/>
    <p:sldId id="327" r:id="rId49"/>
    <p:sldId id="328" r:id="rId50"/>
    <p:sldId id="329" r:id="rId51"/>
    <p:sldId id="330" r:id="rId52"/>
    <p:sldId id="331" r:id="rId53"/>
    <p:sldId id="332" r:id="rId54"/>
    <p:sldId id="333" r:id="rId55"/>
    <p:sldId id="334" r:id="rId56"/>
    <p:sldId id="348" r:id="rId57"/>
    <p:sldId id="349" r:id="rId58"/>
    <p:sldId id="350" r:id="rId59"/>
    <p:sldId id="351" r:id="rId60"/>
    <p:sldId id="352" r:id="rId61"/>
    <p:sldId id="353" r:id="rId62"/>
    <p:sldId id="354" r:id="rId63"/>
    <p:sldId id="355" r:id="rId64"/>
    <p:sldId id="356" r:id="rId65"/>
    <p:sldId id="357" r:id="rId66"/>
    <p:sldId id="358" r:id="rId67"/>
    <p:sldId id="359" r:id="rId68"/>
    <p:sldId id="360" r:id="rId69"/>
  </p:sldIdLst>
  <p:sldSz cx="9105900" cy="6832600"/>
  <p:notesSz cx="6629400" cy="97536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094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189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283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376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470" algn="l" defTabSz="914189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2565" algn="l" defTabSz="914189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199660" algn="l" defTabSz="914189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6755" algn="l" defTabSz="914189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FF"/>
    <a:srgbClr val="00FFFF"/>
    <a:srgbClr val="0000FF"/>
    <a:srgbClr val="00FF00"/>
    <a:srgbClr val="FF0000"/>
    <a:srgbClr val="FFFFFF"/>
    <a:srgbClr val="E001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6" autoAdjust="0"/>
    <p:restoredTop sz="94660" autoAdjust="0"/>
  </p:normalViewPr>
  <p:slideViewPr>
    <p:cSldViewPr>
      <p:cViewPr>
        <p:scale>
          <a:sx n="75" d="100"/>
          <a:sy n="75" d="100"/>
        </p:scale>
        <p:origin x="-1830" y="-360"/>
      </p:cViewPr>
      <p:guideLst>
        <p:guide orient="horz" pos="2152"/>
        <p:guide pos="2868"/>
      </p:guideLst>
    </p:cSldViewPr>
  </p:slideViewPr>
  <p:outlineViewPr>
    <p:cViewPr>
      <p:scale>
        <a:sx n="66" d="100"/>
        <a:sy n="66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C8E38D-7D4B-47B0-B35B-ECDAB48345E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0F84C08-C090-4F2F-86D6-A4566D0A6EB5}">
      <dgm:prSet phldrT="[Tekst]"/>
      <dgm:spPr/>
      <dgm:t>
        <a:bodyPr/>
        <a:lstStyle/>
        <a:p>
          <a:r>
            <a:rPr lang="pl-PL" dirty="0" smtClean="0"/>
            <a:t>Definicja wymagań</a:t>
          </a:r>
          <a:endParaRPr lang="pl-PL" dirty="0"/>
        </a:p>
      </dgm:t>
    </dgm:pt>
    <dgm:pt modelId="{6B53D842-3C72-4939-B7D1-6681E590AA1A}" type="parTrans" cxnId="{C5E8BA5E-8CEB-46EC-89A8-0958599D4358}">
      <dgm:prSet/>
      <dgm:spPr/>
      <dgm:t>
        <a:bodyPr/>
        <a:lstStyle/>
        <a:p>
          <a:endParaRPr lang="pl-PL"/>
        </a:p>
      </dgm:t>
    </dgm:pt>
    <dgm:pt modelId="{078437DB-530A-4635-985E-2DA1DA303373}" type="sibTrans" cxnId="{C5E8BA5E-8CEB-46EC-89A8-0958599D4358}">
      <dgm:prSet/>
      <dgm:spPr/>
      <dgm:t>
        <a:bodyPr/>
        <a:lstStyle/>
        <a:p>
          <a:endParaRPr lang="pl-PL"/>
        </a:p>
      </dgm:t>
    </dgm:pt>
    <dgm:pt modelId="{810345E4-30D6-46E9-ABBC-7D9FF7A3BA52}">
      <dgm:prSet phldrT="[Tekst]"/>
      <dgm:spPr/>
      <dgm:t>
        <a:bodyPr/>
        <a:lstStyle/>
        <a:p>
          <a:r>
            <a:rPr lang="pl-PL" dirty="0" smtClean="0"/>
            <a:t>Instalacja systemu</a:t>
          </a:r>
          <a:endParaRPr lang="pl-PL" dirty="0"/>
        </a:p>
      </dgm:t>
    </dgm:pt>
    <dgm:pt modelId="{93DDF039-FBAD-4B3F-94CC-3E5B10E939EF}" type="parTrans" cxnId="{B7F26ACD-0BC3-4A29-866D-B9373E789D22}">
      <dgm:prSet/>
      <dgm:spPr/>
      <dgm:t>
        <a:bodyPr/>
        <a:lstStyle/>
        <a:p>
          <a:endParaRPr lang="pl-PL"/>
        </a:p>
      </dgm:t>
    </dgm:pt>
    <dgm:pt modelId="{F0725904-FB56-40D4-9B00-28D06698743B}" type="sibTrans" cxnId="{B7F26ACD-0BC3-4A29-866D-B9373E789D22}">
      <dgm:prSet/>
      <dgm:spPr/>
      <dgm:t>
        <a:bodyPr/>
        <a:lstStyle/>
        <a:p>
          <a:endParaRPr lang="pl-PL"/>
        </a:p>
      </dgm:t>
    </dgm:pt>
    <dgm:pt modelId="{B3FEF711-A951-4920-BBE0-93E2643A64D9}">
      <dgm:prSet phldrT="[Tekst]"/>
      <dgm:spPr/>
      <dgm:t>
        <a:bodyPr/>
        <a:lstStyle/>
        <a:p>
          <a:r>
            <a:rPr lang="pl-PL" dirty="0" smtClean="0"/>
            <a:t>Ewolucja systemu</a:t>
          </a:r>
          <a:endParaRPr lang="pl-PL" dirty="0"/>
        </a:p>
      </dgm:t>
    </dgm:pt>
    <dgm:pt modelId="{8EEC49AE-06C3-4611-A1AA-BFF1D8E1FD4E}" type="parTrans" cxnId="{2A7FDED9-4EF7-4E91-B180-C1A6180079D3}">
      <dgm:prSet/>
      <dgm:spPr/>
      <dgm:t>
        <a:bodyPr/>
        <a:lstStyle/>
        <a:p>
          <a:endParaRPr lang="pl-PL"/>
        </a:p>
      </dgm:t>
    </dgm:pt>
    <dgm:pt modelId="{8B73D6A4-B0C2-44EB-B263-9DDC162D8BFE}" type="sibTrans" cxnId="{2A7FDED9-4EF7-4E91-B180-C1A6180079D3}">
      <dgm:prSet/>
      <dgm:spPr/>
      <dgm:t>
        <a:bodyPr/>
        <a:lstStyle/>
        <a:p>
          <a:endParaRPr lang="pl-PL"/>
        </a:p>
      </dgm:t>
    </dgm:pt>
    <dgm:pt modelId="{843BB369-1392-4DA7-972C-3A25D5B7DE44}">
      <dgm:prSet phldrT="[Tekst]"/>
      <dgm:spPr/>
      <dgm:t>
        <a:bodyPr/>
        <a:lstStyle/>
        <a:p>
          <a:r>
            <a:rPr lang="pl-PL" dirty="0" smtClean="0"/>
            <a:t>Likwidacja systemu</a:t>
          </a:r>
          <a:endParaRPr lang="pl-PL" dirty="0"/>
        </a:p>
      </dgm:t>
    </dgm:pt>
    <dgm:pt modelId="{29DB2B9E-BA35-4224-B891-37CD217D287B}" type="parTrans" cxnId="{E5088229-A36E-418A-90DF-0CF67C274012}">
      <dgm:prSet/>
      <dgm:spPr/>
      <dgm:t>
        <a:bodyPr/>
        <a:lstStyle/>
        <a:p>
          <a:endParaRPr lang="pl-PL"/>
        </a:p>
      </dgm:t>
    </dgm:pt>
    <dgm:pt modelId="{01B2D056-C331-425E-9AE2-F3D22B4F28D8}" type="sibTrans" cxnId="{E5088229-A36E-418A-90DF-0CF67C274012}">
      <dgm:prSet/>
      <dgm:spPr/>
      <dgm:t>
        <a:bodyPr/>
        <a:lstStyle/>
        <a:p>
          <a:endParaRPr lang="pl-PL"/>
        </a:p>
      </dgm:t>
    </dgm:pt>
    <dgm:pt modelId="{0166A53C-685F-4AE5-B453-D421F49F890D}">
      <dgm:prSet/>
      <dgm:spPr/>
      <dgm:t>
        <a:bodyPr/>
        <a:lstStyle/>
        <a:p>
          <a:r>
            <a:rPr lang="pl-PL" dirty="0" smtClean="0">
              <a:latin typeface="Times" charset="0"/>
            </a:rPr>
            <a:t>Projektowanie systemów</a:t>
          </a:r>
          <a:endParaRPr lang="en-US" dirty="0">
            <a:latin typeface="Times" charset="0"/>
          </a:endParaRPr>
        </a:p>
      </dgm:t>
    </dgm:pt>
    <dgm:pt modelId="{1CEABE10-8CB5-41CD-AB15-B5D3771D4806}" type="parTrans" cxnId="{964662FE-AFAF-4E0D-8C3E-848272AE2938}">
      <dgm:prSet/>
      <dgm:spPr/>
      <dgm:t>
        <a:bodyPr/>
        <a:lstStyle/>
        <a:p>
          <a:endParaRPr lang="pl-PL"/>
        </a:p>
      </dgm:t>
    </dgm:pt>
    <dgm:pt modelId="{5B9C9F93-A0B3-4A5E-95A9-9F465C2867D8}" type="sibTrans" cxnId="{964662FE-AFAF-4E0D-8C3E-848272AE2938}">
      <dgm:prSet/>
      <dgm:spPr/>
      <dgm:t>
        <a:bodyPr/>
        <a:lstStyle/>
        <a:p>
          <a:endParaRPr lang="pl-PL"/>
        </a:p>
      </dgm:t>
    </dgm:pt>
    <dgm:pt modelId="{61C62E08-A842-47C4-833F-C3A9EF2BA6F6}">
      <dgm:prSet/>
      <dgm:spPr/>
      <dgm:t>
        <a:bodyPr/>
        <a:lstStyle/>
        <a:p>
          <a:r>
            <a:rPr lang="pl-PL" dirty="0" smtClean="0">
              <a:latin typeface="Times" charset="0"/>
            </a:rPr>
            <a:t>Integracja</a:t>
          </a:r>
          <a:r>
            <a:rPr lang="pl-PL" baseline="0" dirty="0" smtClean="0">
              <a:latin typeface="Times" charset="0"/>
            </a:rPr>
            <a:t> systemów</a:t>
          </a:r>
          <a:endParaRPr lang="pl-PL" dirty="0">
            <a:latin typeface="Times" charset="0"/>
          </a:endParaRPr>
        </a:p>
      </dgm:t>
    </dgm:pt>
    <dgm:pt modelId="{E9358803-DD65-4C8D-8918-1BEA79945C1C}" type="parTrans" cxnId="{A2C57192-9DE5-472C-B12D-429BDDC3A8FD}">
      <dgm:prSet/>
      <dgm:spPr/>
      <dgm:t>
        <a:bodyPr/>
        <a:lstStyle/>
        <a:p>
          <a:endParaRPr lang="pl-PL"/>
        </a:p>
      </dgm:t>
    </dgm:pt>
    <dgm:pt modelId="{5B69FFD0-24D3-4212-906D-9270041FBBB0}" type="sibTrans" cxnId="{A2C57192-9DE5-472C-B12D-429BDDC3A8FD}">
      <dgm:prSet/>
      <dgm:spPr/>
      <dgm:t>
        <a:bodyPr/>
        <a:lstStyle/>
        <a:p>
          <a:endParaRPr lang="pl-PL"/>
        </a:p>
      </dgm:t>
    </dgm:pt>
    <dgm:pt modelId="{69CFD73D-C837-4D26-9C27-18BD0585D54E}" type="pres">
      <dgm:prSet presAssocID="{98C8E38D-7D4B-47B0-B35B-ECDAB48345E1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7455947-5A60-4001-A908-F9A1BF947BB2}" type="pres">
      <dgm:prSet presAssocID="{98C8E38D-7D4B-47B0-B35B-ECDAB48345E1}" presName="arrow" presStyleLbl="bgShp" presStyleIdx="0" presStyleCnt="1" custLinFactNeighborX="-2464" custLinFactNeighborY="-69391"/>
      <dgm:spPr/>
    </dgm:pt>
    <dgm:pt modelId="{D129E565-AA65-4638-8F7B-2017558B73A0}" type="pres">
      <dgm:prSet presAssocID="{98C8E38D-7D4B-47B0-B35B-ECDAB48345E1}" presName="linearProcess" presStyleCnt="0"/>
      <dgm:spPr/>
    </dgm:pt>
    <dgm:pt modelId="{964B1CD1-4676-41BE-993D-4CCDA9B43216}" type="pres">
      <dgm:prSet presAssocID="{90F84C08-C090-4F2F-86D6-A4566D0A6EB5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60386AC-77EA-4A9B-8755-D20BAD358641}" type="pres">
      <dgm:prSet presAssocID="{078437DB-530A-4635-985E-2DA1DA303373}" presName="sibTrans" presStyleCnt="0"/>
      <dgm:spPr/>
    </dgm:pt>
    <dgm:pt modelId="{BABDC391-376E-4292-93DF-9BC2E5D2BC40}" type="pres">
      <dgm:prSet presAssocID="{0166A53C-685F-4AE5-B453-D421F49F890D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41E930C-CA71-4DA8-A70D-DFCF1D3F0B2A}" type="pres">
      <dgm:prSet presAssocID="{5B9C9F93-A0B3-4A5E-95A9-9F465C2867D8}" presName="sibTrans" presStyleCnt="0"/>
      <dgm:spPr/>
    </dgm:pt>
    <dgm:pt modelId="{DBFFE9C4-827A-41FB-AD0F-62DAE3F8FDAC}" type="pres">
      <dgm:prSet presAssocID="{61C62E08-A842-47C4-833F-C3A9EF2BA6F6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58C1311-E752-4EDD-859E-9834F5F5BE8C}" type="pres">
      <dgm:prSet presAssocID="{5B69FFD0-24D3-4212-906D-9270041FBBB0}" presName="sibTrans" presStyleCnt="0"/>
      <dgm:spPr/>
    </dgm:pt>
    <dgm:pt modelId="{E8378381-70BC-41B2-A5A6-F2A39F1A17DC}" type="pres">
      <dgm:prSet presAssocID="{810345E4-30D6-46E9-ABBC-7D9FF7A3BA52}" presName="textNode" presStyleLbl="node1" presStyleIdx="3" presStyleCnt="6" custLinFactNeighborX="6338" custLinFactNeighborY="-185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E6F0E2A-9398-4355-8B36-BB1B7C538ADB}" type="pres">
      <dgm:prSet presAssocID="{F0725904-FB56-40D4-9B00-28D06698743B}" presName="sibTrans" presStyleCnt="0"/>
      <dgm:spPr/>
    </dgm:pt>
    <dgm:pt modelId="{74011F90-78F8-482E-958D-C68F912335A3}" type="pres">
      <dgm:prSet presAssocID="{B3FEF711-A951-4920-BBE0-93E2643A64D9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78A9AAC-4D5B-428D-8915-128EB5C91136}" type="pres">
      <dgm:prSet presAssocID="{8B73D6A4-B0C2-44EB-B263-9DDC162D8BFE}" presName="sibTrans" presStyleCnt="0"/>
      <dgm:spPr/>
    </dgm:pt>
    <dgm:pt modelId="{450CE3CF-1A9C-4B2D-8C07-45B98E493F2A}" type="pres">
      <dgm:prSet presAssocID="{843BB369-1392-4DA7-972C-3A25D5B7DE44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2FD06AB-6596-4A3B-93A5-621A0BE40F5F}" type="presOf" srcId="{810345E4-30D6-46E9-ABBC-7D9FF7A3BA52}" destId="{E8378381-70BC-41B2-A5A6-F2A39F1A17DC}" srcOrd="0" destOrd="0" presId="urn:microsoft.com/office/officeart/2005/8/layout/hProcess9"/>
    <dgm:cxn modelId="{E5088229-A36E-418A-90DF-0CF67C274012}" srcId="{98C8E38D-7D4B-47B0-B35B-ECDAB48345E1}" destId="{843BB369-1392-4DA7-972C-3A25D5B7DE44}" srcOrd="5" destOrd="0" parTransId="{29DB2B9E-BA35-4224-B891-37CD217D287B}" sibTransId="{01B2D056-C331-425E-9AE2-F3D22B4F28D8}"/>
    <dgm:cxn modelId="{79E06F81-DF9E-46FD-B41B-BEB0001561DB}" type="presOf" srcId="{61C62E08-A842-47C4-833F-C3A9EF2BA6F6}" destId="{DBFFE9C4-827A-41FB-AD0F-62DAE3F8FDAC}" srcOrd="0" destOrd="0" presId="urn:microsoft.com/office/officeart/2005/8/layout/hProcess9"/>
    <dgm:cxn modelId="{A48C620D-5A59-4843-A304-225529FC97FB}" type="presOf" srcId="{B3FEF711-A951-4920-BBE0-93E2643A64D9}" destId="{74011F90-78F8-482E-958D-C68F912335A3}" srcOrd="0" destOrd="0" presId="urn:microsoft.com/office/officeart/2005/8/layout/hProcess9"/>
    <dgm:cxn modelId="{227A6076-7F79-49D0-962F-4CB3C242EF0B}" type="presOf" srcId="{90F84C08-C090-4F2F-86D6-A4566D0A6EB5}" destId="{964B1CD1-4676-41BE-993D-4CCDA9B43216}" srcOrd="0" destOrd="0" presId="urn:microsoft.com/office/officeart/2005/8/layout/hProcess9"/>
    <dgm:cxn modelId="{B7F26ACD-0BC3-4A29-866D-B9373E789D22}" srcId="{98C8E38D-7D4B-47B0-B35B-ECDAB48345E1}" destId="{810345E4-30D6-46E9-ABBC-7D9FF7A3BA52}" srcOrd="3" destOrd="0" parTransId="{93DDF039-FBAD-4B3F-94CC-3E5B10E939EF}" sibTransId="{F0725904-FB56-40D4-9B00-28D06698743B}"/>
    <dgm:cxn modelId="{A2C57192-9DE5-472C-B12D-429BDDC3A8FD}" srcId="{98C8E38D-7D4B-47B0-B35B-ECDAB48345E1}" destId="{61C62E08-A842-47C4-833F-C3A9EF2BA6F6}" srcOrd="2" destOrd="0" parTransId="{E9358803-DD65-4C8D-8918-1BEA79945C1C}" sibTransId="{5B69FFD0-24D3-4212-906D-9270041FBBB0}"/>
    <dgm:cxn modelId="{9C58A982-86D2-434A-9D90-1A55AEA55454}" type="presOf" srcId="{843BB369-1392-4DA7-972C-3A25D5B7DE44}" destId="{450CE3CF-1A9C-4B2D-8C07-45B98E493F2A}" srcOrd="0" destOrd="0" presId="urn:microsoft.com/office/officeart/2005/8/layout/hProcess9"/>
    <dgm:cxn modelId="{C5E8BA5E-8CEB-46EC-89A8-0958599D4358}" srcId="{98C8E38D-7D4B-47B0-B35B-ECDAB48345E1}" destId="{90F84C08-C090-4F2F-86D6-A4566D0A6EB5}" srcOrd="0" destOrd="0" parTransId="{6B53D842-3C72-4939-B7D1-6681E590AA1A}" sibTransId="{078437DB-530A-4635-985E-2DA1DA303373}"/>
    <dgm:cxn modelId="{8E93545E-20EF-482C-9227-C1E804209316}" type="presOf" srcId="{98C8E38D-7D4B-47B0-B35B-ECDAB48345E1}" destId="{69CFD73D-C837-4D26-9C27-18BD0585D54E}" srcOrd="0" destOrd="0" presId="urn:microsoft.com/office/officeart/2005/8/layout/hProcess9"/>
    <dgm:cxn modelId="{2A7FDED9-4EF7-4E91-B180-C1A6180079D3}" srcId="{98C8E38D-7D4B-47B0-B35B-ECDAB48345E1}" destId="{B3FEF711-A951-4920-BBE0-93E2643A64D9}" srcOrd="4" destOrd="0" parTransId="{8EEC49AE-06C3-4611-A1AA-BFF1D8E1FD4E}" sibTransId="{8B73D6A4-B0C2-44EB-B263-9DDC162D8BFE}"/>
    <dgm:cxn modelId="{CFAD5662-D109-42EA-8864-6555F1A5DC1E}" type="presOf" srcId="{0166A53C-685F-4AE5-B453-D421F49F890D}" destId="{BABDC391-376E-4292-93DF-9BC2E5D2BC40}" srcOrd="0" destOrd="0" presId="urn:microsoft.com/office/officeart/2005/8/layout/hProcess9"/>
    <dgm:cxn modelId="{964662FE-AFAF-4E0D-8C3E-848272AE2938}" srcId="{98C8E38D-7D4B-47B0-B35B-ECDAB48345E1}" destId="{0166A53C-685F-4AE5-B453-D421F49F890D}" srcOrd="1" destOrd="0" parTransId="{1CEABE10-8CB5-41CD-AB15-B5D3771D4806}" sibTransId="{5B9C9F93-A0B3-4A5E-95A9-9F465C2867D8}"/>
    <dgm:cxn modelId="{D1C7C0FA-92FB-4810-912D-1164ADDB54FF}" type="presParOf" srcId="{69CFD73D-C837-4D26-9C27-18BD0585D54E}" destId="{37455947-5A60-4001-A908-F9A1BF947BB2}" srcOrd="0" destOrd="0" presId="urn:microsoft.com/office/officeart/2005/8/layout/hProcess9"/>
    <dgm:cxn modelId="{2F206CF5-D2AE-4DC3-800A-7DB1A62515E3}" type="presParOf" srcId="{69CFD73D-C837-4D26-9C27-18BD0585D54E}" destId="{D129E565-AA65-4638-8F7B-2017558B73A0}" srcOrd="1" destOrd="0" presId="urn:microsoft.com/office/officeart/2005/8/layout/hProcess9"/>
    <dgm:cxn modelId="{B03A367B-D589-4D44-BB8A-7B3D82DC3AF2}" type="presParOf" srcId="{D129E565-AA65-4638-8F7B-2017558B73A0}" destId="{964B1CD1-4676-41BE-993D-4CCDA9B43216}" srcOrd="0" destOrd="0" presId="urn:microsoft.com/office/officeart/2005/8/layout/hProcess9"/>
    <dgm:cxn modelId="{BFF0309B-4D49-44BD-AA6A-16F0E41CA7CD}" type="presParOf" srcId="{D129E565-AA65-4638-8F7B-2017558B73A0}" destId="{E60386AC-77EA-4A9B-8755-D20BAD358641}" srcOrd="1" destOrd="0" presId="urn:microsoft.com/office/officeart/2005/8/layout/hProcess9"/>
    <dgm:cxn modelId="{AEB4566C-EC96-4E40-A5DB-FF125608EC3D}" type="presParOf" srcId="{D129E565-AA65-4638-8F7B-2017558B73A0}" destId="{BABDC391-376E-4292-93DF-9BC2E5D2BC40}" srcOrd="2" destOrd="0" presId="urn:microsoft.com/office/officeart/2005/8/layout/hProcess9"/>
    <dgm:cxn modelId="{C2F5B1CA-1C2E-4DC0-B23D-6B68349F93C9}" type="presParOf" srcId="{D129E565-AA65-4638-8F7B-2017558B73A0}" destId="{441E930C-CA71-4DA8-A70D-DFCF1D3F0B2A}" srcOrd="3" destOrd="0" presId="urn:microsoft.com/office/officeart/2005/8/layout/hProcess9"/>
    <dgm:cxn modelId="{F7F8FFD5-ACF3-4094-B7F3-D626B8D76F8D}" type="presParOf" srcId="{D129E565-AA65-4638-8F7B-2017558B73A0}" destId="{DBFFE9C4-827A-41FB-AD0F-62DAE3F8FDAC}" srcOrd="4" destOrd="0" presId="urn:microsoft.com/office/officeart/2005/8/layout/hProcess9"/>
    <dgm:cxn modelId="{4FA4ED41-72D1-44D7-9CD8-B40F323BB55C}" type="presParOf" srcId="{D129E565-AA65-4638-8F7B-2017558B73A0}" destId="{558C1311-E752-4EDD-859E-9834F5F5BE8C}" srcOrd="5" destOrd="0" presId="urn:microsoft.com/office/officeart/2005/8/layout/hProcess9"/>
    <dgm:cxn modelId="{B8F4A479-701F-47C5-868B-BC3E4CBDF91D}" type="presParOf" srcId="{D129E565-AA65-4638-8F7B-2017558B73A0}" destId="{E8378381-70BC-41B2-A5A6-F2A39F1A17DC}" srcOrd="6" destOrd="0" presId="urn:microsoft.com/office/officeart/2005/8/layout/hProcess9"/>
    <dgm:cxn modelId="{29857564-3F6E-4736-83DE-066BC3D2995C}" type="presParOf" srcId="{D129E565-AA65-4638-8F7B-2017558B73A0}" destId="{CE6F0E2A-9398-4355-8B36-BB1B7C538ADB}" srcOrd="7" destOrd="0" presId="urn:microsoft.com/office/officeart/2005/8/layout/hProcess9"/>
    <dgm:cxn modelId="{2749E135-1852-4D4D-A7B1-FB5ED2C872B7}" type="presParOf" srcId="{D129E565-AA65-4638-8F7B-2017558B73A0}" destId="{74011F90-78F8-482E-958D-C68F912335A3}" srcOrd="8" destOrd="0" presId="urn:microsoft.com/office/officeart/2005/8/layout/hProcess9"/>
    <dgm:cxn modelId="{BDE59145-6D62-4C9F-9B69-9547DC918A58}" type="presParOf" srcId="{D129E565-AA65-4638-8F7B-2017558B73A0}" destId="{978A9AAC-4D5B-428D-8915-128EB5C91136}" srcOrd="9" destOrd="0" presId="urn:microsoft.com/office/officeart/2005/8/layout/hProcess9"/>
    <dgm:cxn modelId="{C53EAA23-A291-41F3-9AF0-8D5D1E804363}" type="presParOf" srcId="{D129E565-AA65-4638-8F7B-2017558B73A0}" destId="{450CE3CF-1A9C-4B2D-8C07-45B98E493F2A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76101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00100" y="46355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notes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8601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8225" y="850900"/>
            <a:ext cx="455295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905426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0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18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28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37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5470" algn="l" defTabSz="914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4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60" algn="l" defTabSz="914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755" algn="l" defTabSz="914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l-PL" smtClean="0">
              <a:latin typeface="Times" charset="0"/>
            </a:endParaRPr>
          </a:p>
        </p:txBody>
      </p:sp>
      <p:sp>
        <p:nvSpPr>
          <p:cNvPr id="870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7325" y="830263"/>
            <a:ext cx="3689350" cy="2768600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l-PL" smtClean="0">
              <a:latin typeface="Times" charset="0"/>
            </a:endParaRPr>
          </a:p>
        </p:txBody>
      </p:sp>
      <p:sp>
        <p:nvSpPr>
          <p:cNvPr id="962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l-PL" smtClean="0">
              <a:latin typeface="Times" charset="0"/>
            </a:endParaRPr>
          </a:p>
        </p:txBody>
      </p:sp>
      <p:sp>
        <p:nvSpPr>
          <p:cNvPr id="972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l-PL" smtClean="0">
              <a:latin typeface="Times" charset="0"/>
            </a:endParaRPr>
          </a:p>
        </p:txBody>
      </p:sp>
      <p:sp>
        <p:nvSpPr>
          <p:cNvPr id="983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l-PL" smtClean="0">
              <a:latin typeface="Times" charset="0"/>
            </a:endParaRPr>
          </a:p>
        </p:txBody>
      </p:sp>
      <p:sp>
        <p:nvSpPr>
          <p:cNvPr id="993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8913" y="831850"/>
            <a:ext cx="3686175" cy="2765425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l-PL" smtClean="0">
              <a:latin typeface="Times" charset="0"/>
            </a:endParaRPr>
          </a:p>
        </p:txBody>
      </p:sp>
      <p:sp>
        <p:nvSpPr>
          <p:cNvPr id="1003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l-PL" smtClean="0">
              <a:latin typeface="Times" charset="0"/>
            </a:endParaRPr>
          </a:p>
        </p:txBody>
      </p:sp>
      <p:sp>
        <p:nvSpPr>
          <p:cNvPr id="1013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l-PL" smtClean="0">
              <a:latin typeface="Times" charset="0"/>
            </a:endParaRPr>
          </a:p>
        </p:txBody>
      </p:sp>
      <p:sp>
        <p:nvSpPr>
          <p:cNvPr id="1024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60500" y="831850"/>
            <a:ext cx="3684588" cy="2765425"/>
          </a:xfrm>
          <a:ln cap="flat"/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l-PL" smtClean="0">
              <a:latin typeface="Times" charset="0"/>
            </a:endParaRPr>
          </a:p>
        </p:txBody>
      </p:sp>
      <p:sp>
        <p:nvSpPr>
          <p:cNvPr id="10342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84238" y="4635500"/>
            <a:ext cx="4860925" cy="4110038"/>
          </a:xfrm>
          <a:noFill/>
          <a:ln w="9525"/>
        </p:spPr>
        <p:txBody>
          <a:bodyPr lIns="89166" tIns="43801" rIns="89166" bIns="43801"/>
          <a:lstStyle/>
          <a:p>
            <a:endParaRPr lang="pl-PL" smtClean="0">
              <a:latin typeface="Times" charset="0"/>
            </a:endParaRPr>
          </a:p>
        </p:txBody>
      </p:sp>
      <p:sp>
        <p:nvSpPr>
          <p:cNvPr id="8806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9813" y="852488"/>
            <a:ext cx="4549775" cy="3413125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84238" y="4635500"/>
            <a:ext cx="4860925" cy="4110038"/>
          </a:xfrm>
          <a:noFill/>
          <a:ln w="9525"/>
        </p:spPr>
        <p:txBody>
          <a:bodyPr lIns="89166" tIns="43801" rIns="89166" bIns="43801"/>
          <a:lstStyle/>
          <a:p>
            <a:endParaRPr lang="pl-PL" smtClean="0">
              <a:latin typeface="Times" charset="0"/>
            </a:endParaRPr>
          </a:p>
        </p:txBody>
      </p:sp>
      <p:sp>
        <p:nvSpPr>
          <p:cNvPr id="890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9813" y="852488"/>
            <a:ext cx="4549775" cy="3413125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l-PL" smtClean="0">
              <a:latin typeface="Times" charset="0"/>
            </a:endParaRPr>
          </a:p>
        </p:txBody>
      </p:sp>
      <p:sp>
        <p:nvSpPr>
          <p:cNvPr id="901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l-PL" smtClean="0">
              <a:latin typeface="Times" charset="0"/>
            </a:endParaRPr>
          </a:p>
        </p:txBody>
      </p:sp>
      <p:sp>
        <p:nvSpPr>
          <p:cNvPr id="911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l-PL" smtClean="0">
              <a:latin typeface="Times" charset="0"/>
            </a:endParaRPr>
          </a:p>
        </p:txBody>
      </p:sp>
      <p:sp>
        <p:nvSpPr>
          <p:cNvPr id="921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l-PL" smtClean="0">
              <a:latin typeface="Times" charset="0"/>
            </a:endParaRPr>
          </a:p>
        </p:txBody>
      </p:sp>
      <p:sp>
        <p:nvSpPr>
          <p:cNvPr id="931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l-PL" smtClean="0">
              <a:latin typeface="Times" charset="0"/>
            </a:endParaRPr>
          </a:p>
        </p:txBody>
      </p:sp>
      <p:sp>
        <p:nvSpPr>
          <p:cNvPr id="942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l-PL" smtClean="0">
              <a:latin typeface="Times" charset="0"/>
            </a:endParaRPr>
          </a:p>
        </p:txBody>
      </p:sp>
      <p:sp>
        <p:nvSpPr>
          <p:cNvPr id="952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387640" y="3795889"/>
            <a:ext cx="3718261" cy="907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387658" y="3882577"/>
            <a:ext cx="3718243" cy="191313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387658" y="4099926"/>
            <a:ext cx="3718243" cy="911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387657" y="4148979"/>
            <a:ext cx="1957769" cy="1822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387657" y="4184018"/>
            <a:ext cx="1957769" cy="911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387657" y="3947725"/>
            <a:ext cx="3050477" cy="2733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45771" y="4045942"/>
            <a:ext cx="1593533" cy="36441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36145"/>
            <a:ext cx="9105900" cy="24326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61914"/>
            <a:ext cx="9105901" cy="14015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387326" y="3629597"/>
            <a:ext cx="2718575" cy="2475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05900" cy="368799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5295" y="2392992"/>
            <a:ext cx="8422958" cy="1464580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5295" y="3885494"/>
            <a:ext cx="4932363" cy="1746109"/>
          </a:xfrm>
        </p:spPr>
        <p:txBody>
          <a:bodyPr/>
          <a:lstStyle>
            <a:lvl1pPr marL="63752" indent="0" algn="l">
              <a:buNone/>
              <a:defRPr sz="2400">
                <a:solidFill>
                  <a:schemeClr val="tx2"/>
                </a:solidFill>
              </a:defRPr>
            </a:lvl1pPr>
            <a:lvl2pPr marL="455371" indent="0" algn="ctr">
              <a:buNone/>
            </a:lvl2pPr>
            <a:lvl3pPr marL="910742" indent="0" algn="ctr">
              <a:buNone/>
            </a:lvl3pPr>
            <a:lvl4pPr marL="1366114" indent="0" algn="ctr">
              <a:buNone/>
            </a:lvl4pPr>
            <a:lvl5pPr marL="1821485" indent="0" algn="ctr">
              <a:buNone/>
            </a:lvl5pPr>
            <a:lvl6pPr marL="2276856" indent="0" algn="ctr">
              <a:buNone/>
            </a:lvl6pPr>
            <a:lvl7pPr marL="2732227" indent="0" algn="ctr">
              <a:buNone/>
            </a:lvl7pPr>
            <a:lvl8pPr marL="3187598" indent="0" algn="ctr">
              <a:buNone/>
            </a:lvl8pPr>
            <a:lvl9pPr marL="364297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677660" y="4190661"/>
            <a:ext cx="956120" cy="455507"/>
          </a:xfrm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387657" y="4189713"/>
            <a:ext cx="1290003" cy="455507"/>
          </a:xfrm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285421" y="1132"/>
            <a:ext cx="744597" cy="36440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68ED7F4-49BE-43D0-888F-B9FAC46AFEEC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F7FB5-A98F-45BF-AD07-2132DC2C79F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53542" y="1138767"/>
            <a:ext cx="1897063" cy="546608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5295" y="1138767"/>
            <a:ext cx="6222365" cy="546608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EFD1AC-48FF-4FD4-AD2B-DDC17A02BD81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6E9A76-B292-4993-BE6E-915B4D16A0F2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9303" y="1973863"/>
            <a:ext cx="7740015" cy="1357030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19303" y="3354618"/>
            <a:ext cx="7740015" cy="1504120"/>
          </a:xfrm>
        </p:spPr>
        <p:txBody>
          <a:bodyPr anchor="t"/>
          <a:lstStyle>
            <a:lvl1pPr marL="45537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DD9D1-55F4-4208-821C-80E56F07DEEE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5295" y="2241093"/>
            <a:ext cx="4021773" cy="45092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28832" y="2241093"/>
            <a:ext cx="4021773" cy="45092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1B374F-E525-424F-A5DB-E883138D3D79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79413" y="1138766"/>
            <a:ext cx="8347075" cy="10658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79412" y="2236655"/>
            <a:ext cx="4024808" cy="455507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537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01554" y="2236655"/>
            <a:ext cx="4024934" cy="455507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537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79412" y="2698487"/>
            <a:ext cx="4024808" cy="3871807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98645" y="2698487"/>
            <a:ext cx="4024934" cy="3871807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EF538F90-A129-4D11-8D86-C78B2E1B421C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5295" y="1138766"/>
            <a:ext cx="8195310" cy="10658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56248" y="610379"/>
            <a:ext cx="953275" cy="455507"/>
          </a:xfrm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35892" y="610379"/>
            <a:ext cx="1320356" cy="455507"/>
          </a:xfrm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40675" y="2264"/>
            <a:ext cx="758825" cy="364405"/>
          </a:xfrm>
        </p:spPr>
        <p:txBody>
          <a:bodyPr/>
          <a:lstStyle/>
          <a:p>
            <a:pPr>
              <a:defRPr/>
            </a:pPr>
            <a:fld id="{834F8B88-EAF9-48C3-844F-2FF655E929B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1378DD-A1DE-47B5-9B7B-BE6F545C9C69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1190" y="1097889"/>
            <a:ext cx="3369183" cy="874573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31190" y="2003280"/>
            <a:ext cx="3369183" cy="4600617"/>
          </a:xfrm>
        </p:spPr>
        <p:txBody>
          <a:bodyPr/>
          <a:lstStyle>
            <a:lvl1pPr marL="9107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1765" y="773412"/>
            <a:ext cx="5081092" cy="58304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9C02F-566B-41B4-9BAD-275C24335F56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17766" y="1105052"/>
            <a:ext cx="584358" cy="4664298"/>
          </a:xfrm>
        </p:spPr>
        <p:txBody>
          <a:bodyPr vert="vert270" lIns="45537" tIns="0" rIns="45537" anchor="t"/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1989" y="1138767"/>
            <a:ext cx="4552950" cy="4555067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63074" y="3262181"/>
            <a:ext cx="2580005" cy="2507169"/>
          </a:xfrm>
        </p:spPr>
        <p:txBody>
          <a:bodyPr lIns="0" tIns="0" rIns="45537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BDB59E-BF84-4F29-B65F-28086352907F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5460"/>
            <a:ext cx="9105900" cy="8409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0"/>
            <a:ext cx="9105900" cy="309512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7135"/>
            <a:ext cx="9105901" cy="9110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387640" y="358912"/>
            <a:ext cx="3718261" cy="907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387658" y="438483"/>
            <a:ext cx="3718243" cy="17936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384808" y="495662"/>
            <a:ext cx="3050477" cy="2733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42922" y="586761"/>
            <a:ext cx="1593533" cy="36441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47112" y="-1994"/>
            <a:ext cx="57386" cy="619489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06796" y="-1994"/>
            <a:ext cx="27318" cy="619489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8987822" y="-1994"/>
            <a:ext cx="9106" cy="619489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38025" y="-1994"/>
            <a:ext cx="27318" cy="619489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878529" y="378"/>
            <a:ext cx="54635" cy="583049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36502" y="378"/>
            <a:ext cx="9106" cy="583049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074" tIns="45537" rIns="91074" bIns="4553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5295" y="1138767"/>
            <a:ext cx="8195310" cy="1062849"/>
          </a:xfrm>
          <a:prstGeom prst="rect">
            <a:avLst/>
          </a:prstGeom>
        </p:spPr>
        <p:txBody>
          <a:bodyPr vert="horz" lIns="91074" tIns="45537" rIns="91074" bIns="45537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5295" y="2241093"/>
            <a:ext cx="8195310" cy="4309093"/>
          </a:xfrm>
          <a:prstGeom prst="rect">
            <a:avLst/>
          </a:prstGeom>
        </p:spPr>
        <p:txBody>
          <a:bodyPr vert="horz" lIns="91074" tIns="45537" rIns="91074" bIns="45537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59092" y="610379"/>
            <a:ext cx="953275" cy="455507"/>
          </a:xfrm>
          <a:prstGeom prst="rect">
            <a:avLst/>
          </a:prstGeom>
        </p:spPr>
        <p:txBody>
          <a:bodyPr vert="horz" lIns="91074" tIns="45537" rIns="91074" bIns="45537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35892" y="610379"/>
            <a:ext cx="1320356" cy="455507"/>
          </a:xfrm>
          <a:prstGeom prst="rect">
            <a:avLst/>
          </a:prstGeom>
        </p:spPr>
        <p:txBody>
          <a:bodyPr vert="horz" lIns="91074" tIns="45537" rIns="91074" bIns="45537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40675" y="2264"/>
            <a:ext cx="758825" cy="364405"/>
          </a:xfrm>
          <a:prstGeom prst="rect">
            <a:avLst/>
          </a:prstGeom>
        </p:spPr>
        <p:txBody>
          <a:bodyPr vert="horz" lIns="91074" tIns="45537" rIns="91074" bIns="45537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A2F3542-024E-4A71-A90F-01EBBA1E0602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4297" indent="-255008" algn="l" rtl="0" eaLnBrk="1" latinLnBrk="0" hangingPunct="1">
        <a:spcBef>
          <a:spcPts val="299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5735" indent="-245900" algn="l" rtl="0" eaLnBrk="1" latinLnBrk="0" hangingPunct="1">
        <a:spcBef>
          <a:spcPts val="299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19850" indent="-218578" algn="l" rtl="0" eaLnBrk="1" latinLnBrk="0" hangingPunct="1">
        <a:spcBef>
          <a:spcPts val="299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4858" indent="-200363" algn="l" rtl="0" eaLnBrk="1" latinLnBrk="0" hangingPunct="1">
        <a:spcBef>
          <a:spcPts val="299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4328" indent="-182148" algn="l" rtl="0" eaLnBrk="1" latinLnBrk="0" hangingPunct="1">
        <a:spcBef>
          <a:spcPts val="299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2907" indent="-182148" algn="l" rtl="0" eaLnBrk="1" latinLnBrk="0" hangingPunct="1">
        <a:spcBef>
          <a:spcPts val="299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1485" indent="-182148" algn="l" rtl="0" eaLnBrk="1" latinLnBrk="0" hangingPunct="1">
        <a:spcBef>
          <a:spcPts val="299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1848" indent="-182148" algn="l" rtl="0" eaLnBrk="1" latinLnBrk="0" hangingPunct="1">
        <a:spcBef>
          <a:spcPts val="299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1319" indent="-182148" algn="l" rtl="0" eaLnBrk="1" latinLnBrk="0" hangingPunct="1">
        <a:spcBef>
          <a:spcPts val="299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537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074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661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14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768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322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875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429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l-PL" sz="5500" dirty="0" smtClean="0"/>
              <a:t>Inżynieria oprogramowania</a:t>
            </a:r>
          </a:p>
        </p:txBody>
      </p:sp>
      <p:sp>
        <p:nvSpPr>
          <p:cNvPr id="3075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376486" y="607988"/>
            <a:ext cx="8195310" cy="1062849"/>
          </a:xfrm>
        </p:spPr>
        <p:txBody>
          <a:bodyPr>
            <a:normAutofit/>
          </a:bodyPr>
          <a:lstStyle/>
          <a:p>
            <a:pPr eaLnBrk="1" hangingPunct="1"/>
            <a:r>
              <a:rPr lang="pl-PL" sz="3600" dirty="0" smtClean="0"/>
              <a:t>Co to jest inżynieria oprogramowania?</a:t>
            </a:r>
            <a:endParaRPr lang="pl-PL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smtClean="0"/>
              <a:t>Jest to dziedzina inżynierii, która obejmuje wszystkie aspekty tworzenia oprogramowania od fazy początkowej do jego pielęgnacji</a:t>
            </a:r>
          </a:p>
          <a:p>
            <a:pPr eaLnBrk="1" hangingPunct="1">
              <a:lnSpc>
                <a:spcPct val="90000"/>
              </a:lnSpc>
            </a:pPr>
            <a:r>
              <a:rPr lang="pl-PL" smtClean="0"/>
              <a:t>Inżynierowie oprogramowania pracują w sposób systematyczny </a:t>
            </a:r>
            <a:r>
              <a:rPr lang="en-US" smtClean="0"/>
              <a:t>i</a:t>
            </a:r>
            <a:r>
              <a:rPr lang="pl-PL" smtClean="0"/>
              <a:t> uporządkowany ponieważ jest to najskuteczniejszy sposób tworzenia oprogramowania wysokiej jakości</a:t>
            </a:r>
          </a:p>
        </p:txBody>
      </p:sp>
      <p:sp>
        <p:nvSpPr>
          <p:cNvPr id="12292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911014"/>
            <a:endParaRPr lang="pl-PL" dirty="0" smtClean="0"/>
          </a:p>
        </p:txBody>
      </p:sp>
      <p:sp>
        <p:nvSpPr>
          <p:cNvPr id="12293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C7D836-40A7-4E50-B34D-73FA9914B749}" type="slidenum">
              <a:rPr lang="pl-PL" smtClean="0"/>
              <a:pPr/>
              <a:t>10</a:t>
            </a:fld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376486" y="679996"/>
            <a:ext cx="8195310" cy="106284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sz="3600" dirty="0" smtClean="0"/>
              <a:t>Jaka jest różnica pomiędzy inżynierią oprogramowania a informatyką ?</a:t>
            </a:r>
            <a:endParaRPr lang="pl-PL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20502" y="2330562"/>
            <a:ext cx="8202111" cy="338999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dirty="0" smtClean="0"/>
              <a:t>Zasadniczo informatyka obejmuje teorie </a:t>
            </a:r>
            <a:r>
              <a:rPr lang="en-US" dirty="0" err="1" smtClean="0"/>
              <a:t>i</a:t>
            </a:r>
            <a:r>
              <a:rPr lang="pl-PL" dirty="0" smtClean="0"/>
              <a:t> podstawowe zasady przetwarzania danych. </a:t>
            </a:r>
          </a:p>
          <a:p>
            <a:pPr eaLnBrk="1" hangingPunct="1">
              <a:lnSpc>
                <a:spcPct val="90000"/>
              </a:lnSpc>
            </a:pPr>
            <a:r>
              <a:rPr lang="pl-PL" dirty="0"/>
              <a:t>I</a:t>
            </a:r>
            <a:r>
              <a:rPr lang="pl-PL" dirty="0" smtClean="0"/>
              <a:t>nżynieria oprogramowania obejmuje praktyczne problemy związane z tworzeniem oprogramowania 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Byłoby dobrze gdyby inżynier programowania znał teorie informatyczne, z drugiej strony nie zawsze przystają one do rzeczywistości</a:t>
            </a:r>
          </a:p>
        </p:txBody>
      </p:sp>
      <p:sp>
        <p:nvSpPr>
          <p:cNvPr id="13316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911014"/>
            <a:endParaRPr lang="pl-PL" dirty="0" smtClean="0"/>
          </a:p>
        </p:txBody>
      </p:sp>
      <p:sp>
        <p:nvSpPr>
          <p:cNvPr id="13317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EDFB9D-1E5C-453F-9027-362B90E9E8FD}" type="slidenum">
              <a:rPr lang="pl-PL" smtClean="0"/>
              <a:pPr/>
              <a:t>11</a:t>
            </a:fld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338138" y="987425"/>
            <a:ext cx="7815262" cy="269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sz="3600" dirty="0" smtClean="0"/>
              <a:t>Jak</a:t>
            </a:r>
            <a:r>
              <a:rPr lang="en-US" sz="3600" dirty="0" smtClean="0"/>
              <a:t>a</a:t>
            </a:r>
            <a:r>
              <a:rPr lang="pl-PL" sz="3600" dirty="0" smtClean="0"/>
              <a:t> </a:t>
            </a:r>
            <a:r>
              <a:rPr lang="en-US" sz="3600" dirty="0" smtClean="0"/>
              <a:t>jest</a:t>
            </a:r>
            <a:r>
              <a:rPr lang="pl-PL" sz="3600" dirty="0" smtClean="0"/>
              <a:t> różnica pomiędzy inżynierią</a:t>
            </a:r>
            <a:r>
              <a:rPr lang="en-US" sz="3600" dirty="0" smtClean="0"/>
              <a:t> </a:t>
            </a:r>
            <a:r>
              <a:rPr lang="pl-PL" sz="3600" dirty="0" smtClean="0"/>
              <a:t>oprogramowania a inżynierią systemów?</a:t>
            </a:r>
            <a:endParaRPr lang="pl-PL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286000"/>
            <a:ext cx="7767638" cy="4121150"/>
          </a:xfrm>
        </p:spPr>
        <p:txBody>
          <a:bodyPr/>
          <a:lstStyle/>
          <a:p>
            <a:pPr eaLnBrk="1" hangingPunct="1"/>
            <a:r>
              <a:rPr lang="pl-PL" dirty="0" smtClean="0"/>
              <a:t>Inżynieria systemów komputerowych obejmuje wszystkie aspekty tworzenia i ewolucji systemów komputerowych, w których oprogramowanie odgrywa zasadnicz</a:t>
            </a:r>
            <a:r>
              <a:rPr lang="pl-PL" sz="2400" dirty="0" smtClean="0"/>
              <a:t>ą</a:t>
            </a:r>
            <a:r>
              <a:rPr lang="pl-PL" dirty="0" smtClean="0"/>
              <a:t> rolę. </a:t>
            </a:r>
          </a:p>
          <a:p>
            <a:pPr eaLnBrk="1" hangingPunct="1"/>
            <a:r>
              <a:rPr lang="pl-PL" dirty="0" smtClean="0"/>
              <a:t>Inżynierowie systemów biorą udział  w specyfikacji systemu </a:t>
            </a:r>
            <a:r>
              <a:rPr lang="en-US" dirty="0" err="1" smtClean="0"/>
              <a:t>i</a:t>
            </a:r>
            <a:r>
              <a:rPr lang="pl-PL" dirty="0" smtClean="0"/>
              <a:t> definiowania jego ogólnej architektury</a:t>
            </a:r>
          </a:p>
        </p:txBody>
      </p:sp>
      <p:sp>
        <p:nvSpPr>
          <p:cNvPr id="14340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911014"/>
            <a:endParaRPr lang="pl-PL" dirty="0" smtClean="0"/>
          </a:p>
        </p:txBody>
      </p:sp>
      <p:sp>
        <p:nvSpPr>
          <p:cNvPr id="14341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4C0D3D-15F7-4A86-A6C8-83C3D1E2E777}" type="slidenum">
              <a:rPr lang="pl-PL" smtClean="0"/>
              <a:pPr/>
              <a:t>12</a:t>
            </a:fld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232470" y="607988"/>
            <a:ext cx="8195310" cy="106284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sz="3600" dirty="0" smtClean="0"/>
              <a:t>Co to jest proces tworzenia oprogramowania ?</a:t>
            </a:r>
            <a:endParaRPr lang="pl-PL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76486" y="1904132"/>
            <a:ext cx="7772400" cy="4114800"/>
          </a:xfrm>
        </p:spPr>
        <p:txBody>
          <a:bodyPr/>
          <a:lstStyle/>
          <a:p>
            <a:pPr eaLnBrk="1" hangingPunct="1"/>
            <a:r>
              <a:rPr lang="pl-PL" dirty="0" smtClean="0"/>
              <a:t>Jest to zbiór czynności i związanych z nimi wyników, które zmierzają do opracowania produktu programowego</a:t>
            </a:r>
          </a:p>
          <a:p>
            <a:pPr eaLnBrk="1" hangingPunct="1"/>
            <a:r>
              <a:rPr lang="pl-PL" dirty="0" smtClean="0"/>
              <a:t>Zasadnicze czynności wspólne dla wszystkich procesów</a:t>
            </a:r>
          </a:p>
          <a:p>
            <a:pPr lvl="1" eaLnBrk="1" hangingPunct="1"/>
            <a:r>
              <a:rPr lang="pl-PL" sz="2400" dirty="0" smtClean="0"/>
              <a:t>Specyfikacja oprogramowania </a:t>
            </a:r>
          </a:p>
          <a:p>
            <a:pPr lvl="1" eaLnBrk="1" hangingPunct="1"/>
            <a:r>
              <a:rPr lang="pl-PL" sz="2400" dirty="0" smtClean="0"/>
              <a:t>Tworzenie oprogramowania </a:t>
            </a:r>
          </a:p>
          <a:p>
            <a:pPr lvl="1" eaLnBrk="1" hangingPunct="1"/>
            <a:r>
              <a:rPr lang="pl-PL" sz="2400" dirty="0" smtClean="0"/>
              <a:t>Zatwierdzenie oprogramowania </a:t>
            </a:r>
          </a:p>
          <a:p>
            <a:pPr lvl="1" eaLnBrk="1" hangingPunct="1"/>
            <a:r>
              <a:rPr lang="pl-PL" sz="2400" dirty="0" smtClean="0"/>
              <a:t>Ewolucja oprogramowania</a:t>
            </a:r>
          </a:p>
        </p:txBody>
      </p:sp>
      <p:sp>
        <p:nvSpPr>
          <p:cNvPr id="15364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911014"/>
            <a:endParaRPr lang="pl-PL" dirty="0" smtClean="0"/>
          </a:p>
        </p:txBody>
      </p:sp>
      <p:sp>
        <p:nvSpPr>
          <p:cNvPr id="15365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6813D6-9FAF-4278-9FA4-97C761B9D8D9}" type="slidenum">
              <a:rPr lang="pl-PL" smtClean="0"/>
              <a:pPr/>
              <a:t>13</a:t>
            </a:fld>
            <a:endParaRPr lang="pl-PL" smtClean="0"/>
          </a:p>
        </p:txBody>
      </p:sp>
      <p:pic>
        <p:nvPicPr>
          <p:cNvPr id="6" name="Obraz 5" descr="09-wdrozenie-oprogramowani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33070" y="3776340"/>
            <a:ext cx="2952328" cy="24356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520502" y="607988"/>
            <a:ext cx="8169275" cy="11033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sz="3600" dirty="0" smtClean="0"/>
              <a:t>Co to jest model procesu tworzenia oprogramowania?</a:t>
            </a:r>
            <a:endParaRPr lang="pl-PL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48494" y="1792040"/>
            <a:ext cx="8657406" cy="504056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pl-PL" sz="2400" dirty="0" smtClean="0"/>
              <a:t>Jest to uproszczona prezentacja procesu tworzenia oprogramowania. Modele ze swej natury są uproszczeniami </a:t>
            </a:r>
          </a:p>
          <a:p>
            <a:pPr eaLnBrk="1" hangingPunct="1">
              <a:lnSpc>
                <a:spcPct val="90000"/>
              </a:lnSpc>
              <a:buNone/>
            </a:pPr>
            <a:endParaRPr lang="pl-PL" sz="2400" dirty="0" smtClean="0"/>
          </a:p>
          <a:p>
            <a:pPr eaLnBrk="1" hangingPunct="1">
              <a:lnSpc>
                <a:spcPct val="90000"/>
              </a:lnSpc>
            </a:pPr>
            <a:r>
              <a:rPr lang="pl-PL" sz="2400" dirty="0" err="1" smtClean="0"/>
              <a:t>Przykł</a:t>
            </a:r>
            <a:r>
              <a:rPr lang="en-US" sz="2400" dirty="0" err="1" smtClean="0"/>
              <a:t>ady</a:t>
            </a:r>
            <a:r>
              <a:rPr lang="pl-PL" sz="2400" dirty="0" smtClean="0"/>
              <a:t> takich modeli: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000" dirty="0" smtClean="0"/>
              <a:t>Model przepływu prac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000" dirty="0" smtClean="0"/>
              <a:t>Model przepływu danych (lub model czynności)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000" dirty="0" smtClean="0"/>
              <a:t>Model rola-akcja</a:t>
            </a:r>
          </a:p>
          <a:p>
            <a:pPr lvl="1" eaLnBrk="1" hangingPunct="1">
              <a:lnSpc>
                <a:spcPct val="90000"/>
              </a:lnSpc>
            </a:pPr>
            <a:endParaRPr lang="pl-PL" sz="2000" dirty="0" smtClean="0"/>
          </a:p>
          <a:p>
            <a:pPr eaLnBrk="1" hangingPunct="1">
              <a:lnSpc>
                <a:spcPct val="90000"/>
              </a:lnSpc>
            </a:pPr>
            <a:r>
              <a:rPr lang="pl-PL" sz="2400" dirty="0" smtClean="0"/>
              <a:t>Przykłady ogólnych modeli (paradygmatów) tworzenia oprogramowania 	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000" dirty="0" smtClean="0"/>
              <a:t>Model kaskadowy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000" dirty="0" smtClean="0"/>
              <a:t>Tworzenie ewolucyjne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000" dirty="0" smtClean="0"/>
              <a:t>Formalne przekształcenia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000" dirty="0" smtClean="0"/>
              <a:t>Składanie systemu z komponentów ponownego użycia</a:t>
            </a:r>
          </a:p>
        </p:txBody>
      </p:sp>
      <p:sp>
        <p:nvSpPr>
          <p:cNvPr id="16388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911014"/>
            <a:endParaRPr lang="pl-PL" dirty="0" smtClean="0"/>
          </a:p>
        </p:txBody>
      </p:sp>
      <p:sp>
        <p:nvSpPr>
          <p:cNvPr id="16389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F51188-47E5-471C-A333-E29D5BFF51AB}" type="slidenum">
              <a:rPr lang="pl-PL" smtClean="0"/>
              <a:pPr/>
              <a:t>14</a:t>
            </a:fld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kosz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99578" y="463972"/>
            <a:ext cx="2116220" cy="6368628"/>
          </a:xfrm>
          <a:prstGeom prst="rect">
            <a:avLst/>
          </a:prstGeom>
        </p:spPr>
      </p:pic>
      <p:sp>
        <p:nvSpPr>
          <p:cNvPr id="1741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168574" y="463972"/>
            <a:ext cx="8383587" cy="1104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sz="3600" dirty="0" smtClean="0"/>
              <a:t>Jakie są koszty inżynierii oprogramowania?</a:t>
            </a:r>
            <a:endParaRPr lang="pl-PL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528614" y="1616100"/>
            <a:ext cx="7971978" cy="432048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pl-PL" dirty="0" smtClean="0"/>
              <a:t>Koszty wytworzenia oprogramowania można w przybliżeniu określić na 60%, natomiast 40% stanowią koszty testowania. Ewolucja oprogramowania może przewyższyć koszty jego wytworzenia</a:t>
            </a:r>
          </a:p>
          <a:p>
            <a:pPr eaLnBrk="1" hangingPunct="1"/>
            <a:endParaRPr lang="pl-PL" dirty="0" smtClean="0"/>
          </a:p>
          <a:p>
            <a:pPr eaLnBrk="1" hangingPunct="1"/>
            <a:r>
              <a:rPr lang="pl-PL" dirty="0" smtClean="0"/>
              <a:t>Koszty zmian oprogramowania użytkowanego przez długi okres czasu mogą kilkukrotnie </a:t>
            </a:r>
            <a:r>
              <a:rPr lang="pl-PL" dirty="0" err="1" smtClean="0"/>
              <a:t>prz</a:t>
            </a:r>
            <a:r>
              <a:rPr lang="en-US" dirty="0" smtClean="0"/>
              <a:t>e</a:t>
            </a:r>
            <a:r>
              <a:rPr lang="pl-PL" dirty="0" smtClean="0"/>
              <a:t>kroczyć koszty jego wytworzenia</a:t>
            </a:r>
          </a:p>
          <a:p>
            <a:pPr eaLnBrk="1" hangingPunct="1"/>
            <a:endParaRPr lang="pl-PL" dirty="0" smtClean="0"/>
          </a:p>
          <a:p>
            <a:pPr eaLnBrk="1" hangingPunct="1"/>
            <a:r>
              <a:rPr lang="pl-PL" dirty="0" smtClean="0"/>
              <a:t>Koszty zależą od stosowanego modelu </a:t>
            </a:r>
          </a:p>
          <a:p>
            <a:pPr eaLnBrk="1" hangingPunct="1"/>
            <a:endParaRPr lang="pl-PL" dirty="0" smtClean="0"/>
          </a:p>
        </p:txBody>
      </p:sp>
      <p:sp>
        <p:nvSpPr>
          <p:cNvPr id="17412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911014"/>
            <a:endParaRPr lang="pl-PL" dirty="0" smtClean="0"/>
          </a:p>
        </p:txBody>
      </p:sp>
      <p:sp>
        <p:nvSpPr>
          <p:cNvPr id="17413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092F7D-587E-402A-A261-7B447EA98672}" type="slidenum">
              <a:rPr lang="pl-PL" smtClean="0"/>
              <a:pPr/>
              <a:t>15</a:t>
            </a:fld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520502" y="752004"/>
            <a:ext cx="8169275" cy="960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sz="3600" dirty="0" smtClean="0"/>
              <a:t>Co to są metody inżynierii oprogramowania?</a:t>
            </a:r>
            <a:endParaRPr lang="pl-PL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92510" y="1832124"/>
            <a:ext cx="7916416" cy="433082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None/>
            </a:pPr>
            <a:endParaRPr lang="pl-PL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pl-PL" dirty="0" smtClean="0"/>
              <a:t>To jest uporządkowane podejście do tworzenia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pl-PL" dirty="0" smtClean="0"/>
              <a:t>oprogramowania, które obejmuje :</a:t>
            </a:r>
          </a:p>
          <a:p>
            <a:pPr eaLnBrk="1" hangingPunct="1">
              <a:lnSpc>
                <a:spcPct val="90000"/>
              </a:lnSpc>
              <a:buNone/>
            </a:pPr>
            <a:endParaRPr lang="pl-PL" dirty="0" smtClean="0"/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Opisy modeli systemu 	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400" dirty="0" smtClean="0"/>
              <a:t>Np. Modele obiektów, modele przepływu itp.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Reguły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400" dirty="0" smtClean="0"/>
              <a:t>Ograniczenia, którym podlegają modele systemu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Zalecenia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400" dirty="0" smtClean="0"/>
              <a:t>Heurystyki, które określają dobre zwyczaje projektantów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Poradnictwo 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400" dirty="0" smtClean="0"/>
              <a:t>Opisy czynności, które należy wykonać </a:t>
            </a:r>
          </a:p>
        </p:txBody>
      </p:sp>
      <p:sp>
        <p:nvSpPr>
          <p:cNvPr id="18437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A4BC85-DCE7-42B5-8ACE-9E82B9B0E4B7}" type="slidenum">
              <a:rPr lang="pl-PL" smtClean="0"/>
              <a:pPr/>
              <a:t>16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64518" y="607988"/>
            <a:ext cx="8195310" cy="106284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sz="3600" dirty="0" smtClean="0"/>
              <a:t>Co to jest CASE </a:t>
            </a:r>
            <a:br>
              <a:rPr lang="pl-PL" sz="3600" dirty="0" smtClean="0"/>
            </a:br>
            <a:r>
              <a:rPr lang="pl-PL" sz="3600" dirty="0" smtClean="0"/>
              <a:t>(</a:t>
            </a:r>
            <a:r>
              <a:rPr lang="pl-PL" sz="3600" dirty="0" err="1" smtClean="0"/>
              <a:t>Computer-Aided</a:t>
            </a:r>
            <a:r>
              <a:rPr lang="pl-PL" sz="3600" dirty="0" smtClean="0"/>
              <a:t> Software Engineering)?</a:t>
            </a:r>
            <a:endParaRPr lang="pl-PL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48494" y="2048148"/>
            <a:ext cx="8195310" cy="4309093"/>
          </a:xfrm>
        </p:spPr>
        <p:txBody>
          <a:bodyPr/>
          <a:lstStyle/>
          <a:p>
            <a:pPr eaLnBrk="1" hangingPunct="1"/>
            <a:r>
              <a:rPr lang="pl-PL" dirty="0" smtClean="0"/>
              <a:t>C</a:t>
            </a:r>
            <a:r>
              <a:rPr lang="en-US" dirty="0" smtClean="0"/>
              <a:t>ASE</a:t>
            </a:r>
            <a:r>
              <a:rPr lang="pl-PL" dirty="0" smtClean="0"/>
              <a:t> obejmuje rożne programy wykorzystane do wspomagania czynności procesu tworzenia oprogramowania (np. edytory notacji, generatory kodów)</a:t>
            </a:r>
          </a:p>
          <a:p>
            <a:pPr eaLnBrk="1" hangingPunct="1"/>
            <a:r>
              <a:rPr lang="pl-PL" dirty="0" err="1" smtClean="0"/>
              <a:t>Upper-CASE</a:t>
            </a:r>
            <a:endParaRPr lang="pl-PL" dirty="0" smtClean="0"/>
          </a:p>
          <a:p>
            <a:pPr lvl="1" eaLnBrk="1" hangingPunct="1"/>
            <a:r>
              <a:rPr lang="pl-PL" sz="2400" dirty="0" smtClean="0"/>
              <a:t>Związane z początkowymi fazami tworzenia oprogramowania</a:t>
            </a:r>
          </a:p>
          <a:p>
            <a:pPr eaLnBrk="1" hangingPunct="1"/>
            <a:r>
              <a:rPr lang="pl-PL" dirty="0" err="1" smtClean="0"/>
              <a:t>Lower-CASE</a:t>
            </a:r>
            <a:endParaRPr lang="pl-PL" dirty="0" smtClean="0"/>
          </a:p>
          <a:p>
            <a:pPr lvl="1" eaLnBrk="1" hangingPunct="1"/>
            <a:r>
              <a:rPr lang="pl-PL" sz="2400" dirty="0" smtClean="0"/>
              <a:t>Wspomagają implementowanie i testowanie</a:t>
            </a:r>
          </a:p>
        </p:txBody>
      </p:sp>
      <p:sp>
        <p:nvSpPr>
          <p:cNvPr id="19461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18339F-82C2-45DB-B135-C44C4266219F}" type="slidenum">
              <a:rPr lang="pl-PL" smtClean="0"/>
              <a:pPr/>
              <a:t>17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448494" y="607988"/>
            <a:ext cx="8169275" cy="960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sz="3600" dirty="0" smtClean="0"/>
              <a:t>Jakie</a:t>
            </a:r>
            <a:r>
              <a:rPr lang="en-US" sz="3600" dirty="0" smtClean="0"/>
              <a:t> </a:t>
            </a:r>
            <a:r>
              <a:rPr lang="pl-PL" sz="3600" dirty="0" smtClean="0"/>
              <a:t>właściwości ma dobre oprogramowanie?</a:t>
            </a:r>
            <a:endParaRPr lang="pl-PL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48494" y="1832124"/>
            <a:ext cx="8064896" cy="46085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pl-PL" sz="2400" dirty="0" smtClean="0"/>
              <a:t>Konkretny zbiór właściwości  zależy od zastosowania,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pl-PL" sz="2400" dirty="0" smtClean="0"/>
              <a:t>niemniej można podąć ogólny zbiór właściwości :</a:t>
            </a:r>
          </a:p>
          <a:p>
            <a:pPr eaLnBrk="1" hangingPunct="1">
              <a:lnSpc>
                <a:spcPct val="90000"/>
              </a:lnSpc>
              <a:buNone/>
            </a:pPr>
            <a:endParaRPr lang="pl-PL" sz="2400" dirty="0" smtClean="0"/>
          </a:p>
          <a:p>
            <a:pPr eaLnBrk="1" hangingPunct="1">
              <a:lnSpc>
                <a:spcPct val="90000"/>
              </a:lnSpc>
            </a:pPr>
            <a:r>
              <a:rPr lang="pl-PL" sz="2400" dirty="0" smtClean="0"/>
              <a:t>Zdolność do pielęgnacji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000" dirty="0" smtClean="0"/>
              <a:t>Zdolność do ewolucji zgodnie z potrzebami klientów</a:t>
            </a:r>
          </a:p>
          <a:p>
            <a:pPr eaLnBrk="1" hangingPunct="1">
              <a:lnSpc>
                <a:spcPct val="90000"/>
              </a:lnSpc>
            </a:pPr>
            <a:r>
              <a:rPr lang="pl-PL" sz="2400" dirty="0" smtClean="0"/>
              <a:t>Niezawodność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000" dirty="0" smtClean="0"/>
              <a:t>Nie powinno powodować fizycznych lub ekonomicznych katastrof w przypadku awarii </a:t>
            </a:r>
          </a:p>
          <a:p>
            <a:pPr eaLnBrk="1" hangingPunct="1">
              <a:lnSpc>
                <a:spcPct val="90000"/>
              </a:lnSpc>
            </a:pPr>
            <a:r>
              <a:rPr lang="pl-PL" sz="2400" dirty="0" smtClean="0"/>
              <a:t>Efektywność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000" dirty="0" smtClean="0"/>
              <a:t>Nie powinno marnotrawić zasobów systemu takich jak pamięć czy czas procesora</a:t>
            </a:r>
          </a:p>
          <a:p>
            <a:pPr eaLnBrk="1" hangingPunct="1">
              <a:lnSpc>
                <a:spcPct val="90000"/>
              </a:lnSpc>
            </a:pPr>
            <a:r>
              <a:rPr lang="pl-PL" sz="2400" dirty="0" smtClean="0"/>
              <a:t>Użyteczność 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000" dirty="0" smtClean="0"/>
              <a:t>Powinno być użyteczne, bez zbędnego wysiłku ze strony użytkownika (np. interfejsy)</a:t>
            </a:r>
          </a:p>
        </p:txBody>
      </p:sp>
      <p:sp>
        <p:nvSpPr>
          <p:cNvPr id="20485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6C0A78-BD1C-45F1-8324-9BB2122CF772}" type="slidenum">
              <a:rPr lang="pl-PL" smtClean="0"/>
              <a:pPr/>
              <a:t>18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376486" y="607988"/>
            <a:ext cx="8195310" cy="106284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sz="3600" dirty="0" smtClean="0"/>
              <a:t>Jakie są najistotniejsze wyzwania dla inżynierów oprogramowania?</a:t>
            </a:r>
            <a:endParaRPr lang="pl-PL" dirty="0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448494" y="2048148"/>
            <a:ext cx="8195310" cy="4309093"/>
          </a:xfrm>
        </p:spPr>
        <p:txBody>
          <a:bodyPr/>
          <a:lstStyle/>
          <a:p>
            <a:pPr marL="341450" indent="-341450">
              <a:lnSpc>
                <a:spcPct val="90000"/>
              </a:lnSpc>
              <a:defRPr/>
            </a:pPr>
            <a:r>
              <a:rPr lang="pl-PL" dirty="0" smtClean="0">
                <a:latin typeface="+mj-lt"/>
              </a:rPr>
              <a:t>Wyzwanie dziedzictwa</a:t>
            </a:r>
          </a:p>
          <a:p>
            <a:pPr marL="739808" lvl="1" indent="-284541">
              <a:lnSpc>
                <a:spcPct val="90000"/>
              </a:lnSpc>
              <a:defRPr/>
            </a:pPr>
            <a:r>
              <a:rPr lang="pl-PL" sz="2400" dirty="0" smtClean="0">
                <a:latin typeface="+mj-lt"/>
              </a:rPr>
              <a:t>Pielęgnacja </a:t>
            </a:r>
            <a:r>
              <a:rPr lang="en-US" sz="2400" dirty="0" err="1" smtClean="0">
                <a:latin typeface="+mj-lt"/>
              </a:rPr>
              <a:t>i</a:t>
            </a:r>
            <a:r>
              <a:rPr lang="pl-PL" sz="2400" dirty="0" smtClean="0">
                <a:latin typeface="+mj-lt"/>
              </a:rPr>
              <a:t> modyfikacji </a:t>
            </a:r>
            <a:r>
              <a:rPr lang="en-US" sz="2400" dirty="0" err="1" smtClean="0">
                <a:latin typeface="+mj-lt"/>
              </a:rPr>
              <a:t>dzia</a:t>
            </a:r>
            <a:r>
              <a:rPr lang="pl-PL" sz="2400" dirty="0" smtClean="0">
                <a:latin typeface="+mj-lt"/>
              </a:rPr>
              <a:t>ł</a:t>
            </a:r>
            <a:r>
              <a:rPr lang="en-US" sz="2400" dirty="0" err="1" smtClean="0">
                <a:latin typeface="+mj-lt"/>
              </a:rPr>
              <a:t>aj</a:t>
            </a:r>
            <a:r>
              <a:rPr lang="pl-PL" sz="2400" dirty="0" smtClean="0">
                <a:latin typeface="+mj-lt"/>
              </a:rPr>
              <a:t>ą</a:t>
            </a:r>
            <a:r>
              <a:rPr lang="en-US" sz="2400" dirty="0" err="1" smtClean="0">
                <a:latin typeface="+mj-lt"/>
              </a:rPr>
              <a:t>cych</a:t>
            </a:r>
            <a:r>
              <a:rPr lang="pl-PL" sz="2400" dirty="0" smtClean="0">
                <a:latin typeface="+mj-lt"/>
              </a:rPr>
              <a:t> dużych systemów, pełniących poważne funkcje gospodarcze </a:t>
            </a:r>
          </a:p>
          <a:p>
            <a:pPr marL="341450" indent="-341450">
              <a:lnSpc>
                <a:spcPct val="90000"/>
              </a:lnSpc>
              <a:defRPr/>
            </a:pPr>
            <a:r>
              <a:rPr lang="pl-PL" dirty="0" smtClean="0">
                <a:latin typeface="+mj-lt"/>
              </a:rPr>
              <a:t>Wyzwanie różnorodności</a:t>
            </a:r>
          </a:p>
          <a:p>
            <a:pPr marL="739808" lvl="1" indent="-284541">
              <a:lnSpc>
                <a:spcPct val="90000"/>
              </a:lnSpc>
              <a:defRPr/>
            </a:pPr>
            <a:r>
              <a:rPr lang="pl-PL" sz="2400" dirty="0" smtClean="0">
                <a:latin typeface="+mj-lt"/>
              </a:rPr>
              <a:t>Wymóg dzia</a:t>
            </a:r>
            <a:r>
              <a:rPr lang="pl-PL" sz="1800" dirty="0" smtClean="0">
                <a:latin typeface="+mj-lt"/>
              </a:rPr>
              <a:t>ł</a:t>
            </a:r>
            <a:r>
              <a:rPr lang="en-US" sz="2400" dirty="0" smtClean="0">
                <a:latin typeface="+mj-lt"/>
              </a:rPr>
              <a:t>a</a:t>
            </a:r>
            <a:r>
              <a:rPr lang="pl-PL" sz="2400" dirty="0" err="1" smtClean="0">
                <a:latin typeface="+mj-lt"/>
              </a:rPr>
              <a:t>nia</a:t>
            </a:r>
            <a:r>
              <a:rPr lang="pl-PL" sz="2400" dirty="0" smtClean="0">
                <a:latin typeface="+mj-lt"/>
              </a:rPr>
              <a:t> </a:t>
            </a:r>
            <a:r>
              <a:rPr lang="pl-PL" sz="2400" dirty="0" err="1" smtClean="0">
                <a:latin typeface="+mj-lt"/>
              </a:rPr>
              <a:t>oprogra</a:t>
            </a:r>
            <a:r>
              <a:rPr lang="en-US" sz="2400" dirty="0" err="1" smtClean="0">
                <a:latin typeface="+mj-lt"/>
              </a:rPr>
              <a:t>mowania</a:t>
            </a:r>
            <a:r>
              <a:rPr lang="pl-PL" sz="2400" dirty="0" smtClean="0">
                <a:latin typeface="+mj-lt"/>
              </a:rPr>
              <a:t> w systemach rozproszonych przy rożnych typach komputerów I systemów wspomagających</a:t>
            </a:r>
          </a:p>
          <a:p>
            <a:pPr marL="341450" indent="-341450">
              <a:lnSpc>
                <a:spcPct val="90000"/>
              </a:lnSpc>
              <a:defRPr/>
            </a:pPr>
            <a:r>
              <a:rPr lang="pl-PL" dirty="0" smtClean="0">
                <a:latin typeface="+mj-lt"/>
              </a:rPr>
              <a:t>Wyzwanie doręczenia </a:t>
            </a:r>
          </a:p>
          <a:p>
            <a:pPr marL="739808" lvl="1" indent="-284541">
              <a:lnSpc>
                <a:spcPct val="90000"/>
              </a:lnSpc>
              <a:defRPr/>
            </a:pPr>
            <a:r>
              <a:rPr lang="pl-PL" sz="2400" dirty="0" smtClean="0">
                <a:latin typeface="+mj-lt"/>
              </a:rPr>
              <a:t>Wymóg dostarczanie gotowego programowania w skróconym czasie bez utraty jakości</a:t>
            </a:r>
          </a:p>
        </p:txBody>
      </p:sp>
      <p:sp>
        <p:nvSpPr>
          <p:cNvPr id="21508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909888" y="6376988"/>
            <a:ext cx="2882900" cy="455612"/>
          </a:xfrm>
          <a:noFill/>
        </p:spPr>
        <p:txBody>
          <a:bodyPr/>
          <a:lstStyle/>
          <a:p>
            <a:pPr defTabSz="911014"/>
            <a:endParaRPr lang="pl-PL" dirty="0" smtClean="0"/>
          </a:p>
        </p:txBody>
      </p:sp>
      <p:sp>
        <p:nvSpPr>
          <p:cNvPr id="21509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A53E35-8C84-41B7-837D-90F9AD93F436}" type="slidenum">
              <a:rPr lang="pl-PL" smtClean="0"/>
              <a:pPr/>
              <a:t>19</a:t>
            </a:fld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Wstęp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 </a:t>
            </a:r>
            <a:r>
              <a:rPr lang="pl-PL" dirty="0" smtClean="0"/>
              <a:t>Zaczynamy zajęcia z podstaw </a:t>
            </a:r>
          </a:p>
          <a:p>
            <a:pPr eaLnBrk="1" hangingPunct="1"/>
            <a:r>
              <a:rPr lang="pl-PL" dirty="0" smtClean="0"/>
              <a:t> Inżynierii oprogramowania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pl-PL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pl-PL" dirty="0" smtClean="0"/>
              <a:t>Slajdy na podstawie podręcznika </a:t>
            </a:r>
          </a:p>
          <a:p>
            <a:pPr eaLnBrk="1" hangingPunct="1">
              <a:buFont typeface="Wingdings" pitchFamily="2" charset="2"/>
              <a:buNone/>
            </a:pPr>
            <a:r>
              <a:rPr lang="pl-PL" dirty="0" smtClean="0"/>
              <a:t> </a:t>
            </a:r>
            <a:r>
              <a:rPr lang="pl-PL" dirty="0" err="1" smtClean="0"/>
              <a:t>Iana</a:t>
            </a:r>
            <a:r>
              <a:rPr lang="pl-PL" dirty="0" smtClean="0"/>
              <a:t> </a:t>
            </a:r>
            <a:r>
              <a:rPr lang="pl-PL" dirty="0" err="1" smtClean="0"/>
              <a:t>Sommerville’a</a:t>
            </a:r>
            <a:r>
              <a:rPr lang="pl-PL" dirty="0" smtClean="0"/>
              <a:t>   </a:t>
            </a:r>
          </a:p>
          <a:p>
            <a:pPr eaLnBrk="1" hangingPunct="1">
              <a:buFont typeface="Wingdings" pitchFamily="2" charset="2"/>
              <a:buNone/>
            </a:pPr>
            <a:r>
              <a:rPr lang="pl-PL" dirty="0" smtClean="0"/>
              <a:t>Inżynieria oprogramowania    WNT 2003</a:t>
            </a:r>
          </a:p>
          <a:p>
            <a:pPr eaLnBrk="1" hangingPunct="1"/>
            <a:endParaRPr lang="pl-PL" dirty="0" smtClean="0"/>
          </a:p>
        </p:txBody>
      </p:sp>
      <p:sp>
        <p:nvSpPr>
          <p:cNvPr id="4100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pl-PL" smtClean="0"/>
          </a:p>
        </p:txBody>
      </p:sp>
      <p:sp>
        <p:nvSpPr>
          <p:cNvPr id="4101" name="Symbol zastępczy numeru slajdu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73B876-CA78-49AB-B200-56B18DAC56EF}" type="slidenum">
              <a:rPr lang="pl-PL" smtClean="0"/>
              <a:pPr/>
              <a:t>2</a:t>
            </a:fld>
            <a:endParaRPr lang="pl-PL" smtClean="0"/>
          </a:p>
        </p:txBody>
      </p:sp>
      <p:pic>
        <p:nvPicPr>
          <p:cNvPr id="10" name="Obraz 9" descr="ksiazka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37126" y="3344292"/>
            <a:ext cx="2528437" cy="2232248"/>
          </a:xfrm>
          <a:prstGeom prst="rect">
            <a:avLst/>
          </a:prstGeom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7047" y="2769985"/>
            <a:ext cx="3688854" cy="4062615"/>
          </a:xfrm>
          <a:prstGeom prst="rect">
            <a:avLst/>
          </a:prstGeom>
        </p:spPr>
      </p:pic>
      <p:sp>
        <p:nvSpPr>
          <p:cNvPr id="2253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232470" y="607988"/>
            <a:ext cx="8195310" cy="1062849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l-PL" dirty="0" smtClean="0"/>
              <a:t>Odpowiedzialność etyczna i zawodowa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60462" y="1688109"/>
            <a:ext cx="8784976" cy="122413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pl-PL" dirty="0" smtClean="0"/>
              <a:t>Inżynierowie oprogramowania muszą zaakceptować fakt, że ponoszą znacznie większą odpowiedzialność niż tylko wynikająca z ich technicznych umiejętności</a:t>
            </a:r>
          </a:p>
        </p:txBody>
      </p:sp>
      <p:sp>
        <p:nvSpPr>
          <p:cNvPr id="22533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3BA779-55EC-4C9F-9D07-CF59CCA1AFFE}" type="slidenum">
              <a:rPr lang="pl-PL" smtClean="0"/>
              <a:pPr/>
              <a:t>20</a:t>
            </a:fld>
            <a:endParaRPr lang="pl-PL" smtClean="0"/>
          </a:p>
        </p:txBody>
      </p:sp>
      <p:sp>
        <p:nvSpPr>
          <p:cNvPr id="7" name="Prostokąt 6"/>
          <p:cNvSpPr/>
          <p:nvPr/>
        </p:nvSpPr>
        <p:spPr>
          <a:xfrm>
            <a:off x="304478" y="2984252"/>
            <a:ext cx="5256584" cy="280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buClr>
                <a:schemeClr val="accent3"/>
              </a:buClr>
              <a:buFont typeface="Arial" pitchFamily="34" charset="0"/>
              <a:buChar char="•"/>
            </a:pPr>
            <a:r>
              <a:rPr lang="pl-PL" sz="2800" dirty="0" smtClean="0">
                <a:latin typeface="+mn-lt"/>
              </a:rPr>
              <a:t> Muszą postępować etycznie </a:t>
            </a:r>
          </a:p>
          <a:p>
            <a:pPr eaLnBrk="1" hangingPunct="1">
              <a:lnSpc>
                <a:spcPct val="90000"/>
              </a:lnSpc>
            </a:pPr>
            <a:r>
              <a:rPr lang="pl-PL" sz="2800" dirty="0" smtClean="0">
                <a:latin typeface="+mn-lt"/>
              </a:rPr>
              <a:t>i moralnie, jeśli chcą być uważani za profesjonalistów</a:t>
            </a:r>
          </a:p>
          <a:p>
            <a:pPr eaLnBrk="1" hangingPunct="1">
              <a:lnSpc>
                <a:spcPct val="90000"/>
              </a:lnSpc>
            </a:pPr>
            <a:endParaRPr lang="pl-PL" sz="28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Clr>
                <a:schemeClr val="accent3"/>
              </a:buClr>
              <a:buFont typeface="Arial" pitchFamily="34" charset="0"/>
              <a:buChar char="•"/>
            </a:pPr>
            <a:r>
              <a:rPr lang="pl-PL" sz="2800" dirty="0" smtClean="0">
                <a:latin typeface="+mn-lt"/>
              </a:rPr>
              <a:t> Zachowywać się etycznie, to więcej niż tylko przestrzegać obowiązujące prawo</a:t>
            </a: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medi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280396"/>
            <a:ext cx="1905000" cy="1295400"/>
          </a:xfrm>
          <a:prstGeom prst="rect">
            <a:avLst/>
          </a:prstGeom>
        </p:spPr>
      </p:pic>
      <p:pic>
        <p:nvPicPr>
          <p:cNvPr id="6" name="Obraz 5" descr="medi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408188"/>
            <a:ext cx="1905000" cy="1295400"/>
          </a:xfrm>
          <a:prstGeom prst="rect">
            <a:avLst/>
          </a:prstGeom>
        </p:spPr>
      </p:pic>
      <p:sp>
        <p:nvSpPr>
          <p:cNvPr id="2355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0" y="679996"/>
            <a:ext cx="8195310" cy="1062849"/>
          </a:xfrm>
        </p:spPr>
        <p:txBody>
          <a:bodyPr>
            <a:normAutofit/>
          </a:bodyPr>
          <a:lstStyle/>
          <a:p>
            <a:pPr eaLnBrk="1" hangingPunct="1"/>
            <a:r>
              <a:rPr lang="pl-PL" sz="3600" dirty="0" smtClean="0"/>
              <a:t>Zasady zawodowej odpowiedzialności</a:t>
            </a:r>
            <a:endParaRPr lang="pl-PL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096566" y="1832124"/>
            <a:ext cx="7700962" cy="4121150"/>
          </a:xfrm>
        </p:spPr>
        <p:txBody>
          <a:bodyPr>
            <a:normAutofit/>
          </a:bodyPr>
          <a:lstStyle/>
          <a:p>
            <a:pPr eaLnBrk="1" hangingPunct="1"/>
            <a:r>
              <a:rPr lang="pl-PL" i="1" dirty="0" smtClean="0"/>
              <a:t>Zachowywanie tajemnicy</a:t>
            </a:r>
            <a:endParaRPr lang="pl-PL" dirty="0" smtClean="0"/>
          </a:p>
          <a:p>
            <a:pPr lvl="1" eaLnBrk="1" hangingPunct="1"/>
            <a:r>
              <a:rPr lang="pl-PL" sz="2400" dirty="0" smtClean="0"/>
              <a:t>Inżynierowie powinni zawsze dochowywać tajemnic powierzonych przez pracodawców i klientów, niezależnie od tego czy podpisano formalną umowę o ochronie tajemnicy.</a:t>
            </a:r>
          </a:p>
          <a:p>
            <a:pPr eaLnBrk="1" hangingPunct="1"/>
            <a:r>
              <a:rPr lang="pl-PL" i="1" dirty="0" smtClean="0"/>
              <a:t>Kompetencje</a:t>
            </a:r>
            <a:endParaRPr lang="pl-PL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pl-PL" sz="2400" dirty="0" smtClean="0"/>
              <a:t>Inżynierowie nie powinni zawyżać poziomu swoich kompetencji. Nie powinni świadomie przyjmować prac, które przekraczają ich możliwości.</a:t>
            </a:r>
          </a:p>
          <a:p>
            <a:pPr eaLnBrk="1" hangingPunct="1">
              <a:buFontTx/>
              <a:buNone/>
            </a:pPr>
            <a:endParaRPr lang="pl-PL" dirty="0" smtClean="0"/>
          </a:p>
        </p:txBody>
      </p:sp>
      <p:sp>
        <p:nvSpPr>
          <p:cNvPr id="23557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A1E52A-D541-4C22-A7E6-CDF4D9ABBDF2}" type="slidenum">
              <a:rPr lang="pl-PL" smtClean="0"/>
              <a:pPr/>
              <a:t>21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medi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208388"/>
            <a:ext cx="1905000" cy="1295400"/>
          </a:xfrm>
          <a:prstGeom prst="rect">
            <a:avLst/>
          </a:prstGeom>
        </p:spPr>
      </p:pic>
      <p:pic>
        <p:nvPicPr>
          <p:cNvPr id="6" name="Obraz 5" descr="medi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192164"/>
            <a:ext cx="1905000" cy="1295400"/>
          </a:xfrm>
          <a:prstGeom prst="rect">
            <a:avLst/>
          </a:prstGeom>
        </p:spPr>
      </p:pic>
      <p:sp>
        <p:nvSpPr>
          <p:cNvPr id="24578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0" y="535980"/>
            <a:ext cx="8195310" cy="1062849"/>
          </a:xfrm>
        </p:spPr>
        <p:txBody>
          <a:bodyPr>
            <a:normAutofit/>
          </a:bodyPr>
          <a:lstStyle/>
          <a:p>
            <a:pPr eaLnBrk="1" hangingPunct="1"/>
            <a:r>
              <a:rPr lang="pl-PL" sz="3600" dirty="0" smtClean="0"/>
              <a:t>Zasady zawodowej odpowiedzialności</a:t>
            </a:r>
            <a:r>
              <a:rPr lang="pl-PL" dirty="0" smtClean="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911225" y="1616100"/>
            <a:ext cx="8194675" cy="421481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l-PL" i="1" dirty="0" smtClean="0"/>
              <a:t>Prawo własności intelektualnej</a:t>
            </a:r>
            <a:endParaRPr lang="pl-PL" dirty="0" smtClean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pl-PL" sz="2400" dirty="0" smtClean="0"/>
              <a:t>Inżynierowie powinni znać miejscowe prawo regulujące korzystanie z własności intelektualnej. Powinni szczególnie dbać o poszanowanie intelektualnej własności swoich pracodawców i klientów.</a:t>
            </a:r>
          </a:p>
          <a:p>
            <a:pPr eaLnBrk="1" hangingPunct="1">
              <a:lnSpc>
                <a:spcPct val="90000"/>
              </a:lnSpc>
            </a:pPr>
            <a:r>
              <a:rPr lang="pl-PL" i="1" dirty="0" smtClean="0"/>
              <a:t>Niewłaściwe użycie komputera</a:t>
            </a:r>
            <a:endParaRPr lang="pl-PL" dirty="0" smtClean="0"/>
          </a:p>
          <a:p>
            <a:pPr lvl="1" eaLnBrk="1" hangingPunct="1">
              <a:lnSpc>
                <a:spcPct val="90000"/>
              </a:lnSpc>
            </a:pPr>
            <a:r>
              <a:rPr lang="pl-PL" sz="2400" dirty="0" smtClean="0"/>
              <a:t>Inżynierowie oprogramowania nie powinni używać swoich umiejętności do niewłaściwego używania cudzych komputerów. Niewłaściwe użycie może być dość banalne (np. granie na maszynie pracodawcy) lub skrajnie poważne (rozsiewanie wirusów). </a:t>
            </a:r>
          </a:p>
        </p:txBody>
      </p:sp>
      <p:sp>
        <p:nvSpPr>
          <p:cNvPr id="24581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B5BA33-1A94-4ECB-8328-225C722809FD}" type="slidenum">
              <a:rPr lang="pl-PL" smtClean="0"/>
              <a:pPr/>
              <a:t>22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7622771-kodeks-etyki-wyrazy-lub-nag-----wek--zabytkowe-zabezpieczaj---ce-drewniane-blok--w-drukowania-barw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05078" y="391964"/>
            <a:ext cx="3400822" cy="2380575"/>
          </a:xfrm>
          <a:prstGeom prst="rect">
            <a:avLst/>
          </a:prstGeom>
        </p:spPr>
      </p:pic>
      <p:sp>
        <p:nvSpPr>
          <p:cNvPr id="25602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60462" y="463972"/>
            <a:ext cx="7772400" cy="1333500"/>
          </a:xfrm>
        </p:spPr>
        <p:txBody>
          <a:bodyPr>
            <a:normAutofit/>
          </a:bodyPr>
          <a:lstStyle/>
          <a:p>
            <a:pPr eaLnBrk="1" hangingPunct="1"/>
            <a:r>
              <a:rPr lang="pl-PL" dirty="0" smtClean="0"/>
              <a:t>Kodeks etyki i zawodowej praktyki  </a:t>
            </a:r>
            <a:endParaRPr lang="pl-PL" sz="24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04478" y="2192164"/>
            <a:ext cx="7776864" cy="440283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l-PL" dirty="0" smtClean="0">
                <a:solidFill>
                  <a:srgbClr val="000000"/>
                </a:solidFill>
              </a:rPr>
              <a:t>1. Społeczeństwo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pl-PL" sz="2400" dirty="0" smtClean="0">
                <a:solidFill>
                  <a:srgbClr val="000000"/>
                </a:solidFill>
              </a:rPr>
              <a:t>Inżynierowie oprogramowania powinni postępować dla dobra społeczeństwa.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l-PL" dirty="0" smtClean="0">
                <a:solidFill>
                  <a:srgbClr val="000000"/>
                </a:solidFill>
              </a:rPr>
              <a:t>2. Klient i pracodawca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pl-PL" sz="2400" dirty="0" smtClean="0">
                <a:solidFill>
                  <a:srgbClr val="000000"/>
                </a:solidFill>
              </a:rPr>
              <a:t>Inżynierowie oprogramowania powinni postępować zgodnie z interesami swojego klienta lub pracodawcy zgodnymi z dobrem społeczeństwa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l-PL" dirty="0" smtClean="0">
                <a:solidFill>
                  <a:srgbClr val="000000"/>
                </a:solidFill>
              </a:rPr>
              <a:t>3. Produkt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pl-PL" sz="2400" dirty="0" smtClean="0">
                <a:solidFill>
                  <a:srgbClr val="000000"/>
                </a:solidFill>
              </a:rPr>
              <a:t>Inżynierowie oprogramowania powinni zapewnić, że ich produkty i związane z nimi zmiany spełniają najwyższe standardy profesjonalizmu. </a:t>
            </a:r>
          </a:p>
        </p:txBody>
      </p:sp>
      <p:sp>
        <p:nvSpPr>
          <p:cNvPr id="25605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F8FF72-8A91-4A78-9797-6BF01382B220}" type="slidenum">
              <a:rPr lang="pl-PL" smtClean="0"/>
              <a:pPr/>
              <a:t>23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592510" y="607988"/>
            <a:ext cx="8026400" cy="8175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dirty="0" smtClean="0"/>
              <a:t>Kodeks etyki i zawodowej praktyki 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2"/>
            <a:ext cx="774065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dirty="0" smtClean="0">
                <a:solidFill>
                  <a:srgbClr val="000000"/>
                </a:solidFill>
              </a:rPr>
              <a:t>4.  Rozsądek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400" dirty="0" smtClean="0">
                <a:solidFill>
                  <a:srgbClr val="000000"/>
                </a:solidFill>
              </a:rPr>
              <a:t>Inżynierowie oprogramowania powinni zachowywać rozsądek i niezależność swoich sądów.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l-PL" dirty="0" smtClean="0">
                <a:solidFill>
                  <a:srgbClr val="000000"/>
                </a:solidFill>
              </a:rPr>
              <a:t>5. Zarządzanie 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pl-PL" sz="2400" dirty="0" smtClean="0">
                <a:solidFill>
                  <a:srgbClr val="000000"/>
                </a:solidFill>
              </a:rPr>
              <a:t>Zarządzający inżynierami oprogramowania i zwierzchnicy powinni przyjąć i promować etykę w zarządzaniu tworzeniem i pielęgnacją oprogramowania.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>
                <a:solidFill>
                  <a:srgbClr val="000000"/>
                </a:solidFill>
              </a:rPr>
              <a:t>6. Profesja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400" dirty="0" smtClean="0">
                <a:solidFill>
                  <a:srgbClr val="000000"/>
                </a:solidFill>
              </a:rPr>
              <a:t>Inżynierowie oprogramowania powinni podnosić wiarygodność i reputację profesji zgodnie z dobrem społeczeństwa. </a:t>
            </a:r>
            <a:endParaRPr lang="pl-PL" sz="2400" dirty="0" smtClean="0"/>
          </a:p>
        </p:txBody>
      </p:sp>
      <p:sp>
        <p:nvSpPr>
          <p:cNvPr id="26629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C65700-CC0B-4A5E-AA17-FD21FF91FAB3}" type="slidenum">
              <a:rPr lang="pl-PL" smtClean="0"/>
              <a:pPr/>
              <a:t>24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06ef8fad4a94d3-125-110-325-27-2135-187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78391" y="607988"/>
            <a:ext cx="2127509" cy="1872208"/>
          </a:xfrm>
          <a:prstGeom prst="rect">
            <a:avLst/>
          </a:prstGeom>
        </p:spPr>
      </p:pic>
      <p:sp>
        <p:nvSpPr>
          <p:cNvPr id="2765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0" y="607988"/>
            <a:ext cx="7361262" cy="106284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dirty="0" smtClean="0"/>
              <a:t>Kodeks etyki i zawodowej praktyki</a:t>
            </a:r>
            <a:endParaRPr lang="pl-PL" sz="3600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48494" y="2048148"/>
            <a:ext cx="8195310" cy="430909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pl-PL" dirty="0" smtClean="0">
                <a:solidFill>
                  <a:srgbClr val="000000"/>
                </a:solidFill>
              </a:rPr>
              <a:t>7. Koleżeństwo</a:t>
            </a:r>
          </a:p>
          <a:p>
            <a:pPr lvl="1">
              <a:spcAft>
                <a:spcPts val="600"/>
              </a:spcAft>
            </a:pPr>
            <a:r>
              <a:rPr lang="pl-PL" sz="2400" dirty="0" smtClean="0">
                <a:solidFill>
                  <a:srgbClr val="000000"/>
                </a:solidFill>
              </a:rPr>
              <a:t>Inżynierowie oprogramowania powinni być uczciwi i chętni do pomocy swoim kolegom. </a:t>
            </a:r>
          </a:p>
          <a:p>
            <a:pPr eaLnBrk="1" hangingPunct="1"/>
            <a:r>
              <a:rPr lang="pl-PL" dirty="0" smtClean="0">
                <a:solidFill>
                  <a:srgbClr val="000000"/>
                </a:solidFill>
              </a:rPr>
              <a:t>8. Ja sam </a:t>
            </a:r>
          </a:p>
          <a:p>
            <a:pPr lvl="1" eaLnBrk="1" hangingPunct="1"/>
            <a:r>
              <a:rPr lang="pl-PL" sz="2400" dirty="0" smtClean="0">
                <a:solidFill>
                  <a:srgbClr val="000000"/>
                </a:solidFill>
              </a:rPr>
              <a:t>Inżynierowie oprogramowania powinni brać udział w długofalowej nauce  praktyki swojego zawodu. Powinni także promować etyczne działania w praktyce swojej profesji. </a:t>
            </a:r>
          </a:p>
        </p:txBody>
      </p:sp>
      <p:sp>
        <p:nvSpPr>
          <p:cNvPr id="27653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CFF794-0C6E-422D-B7E2-CF858EA407C0}" type="slidenum">
              <a:rPr lang="pl-PL" smtClean="0"/>
              <a:pPr/>
              <a:t>25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 descr="Large confetti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67" tIns="44440" rIns="90467" bIns="44440"/>
          <a:lstStyle/>
          <a:p>
            <a:pPr eaLnBrk="1" hangingPunct="1"/>
            <a:r>
              <a:rPr lang="pl-PL" smtClean="0"/>
              <a:t>Główne tezy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 lIns="90467" tIns="44440" rIns="90467" bIns="44440"/>
          <a:lstStyle/>
          <a:p>
            <a:pPr>
              <a:spcAft>
                <a:spcPts val="600"/>
              </a:spcAft>
            </a:pPr>
            <a:r>
              <a:rPr lang="pl-PL" dirty="0" smtClean="0">
                <a:latin typeface="Helvetica" charset="0"/>
              </a:rPr>
              <a:t>Inżynieria oprogramowania to dziedzina inżynierii, która obejmuje wszystkie aspekty tworzenia oprogramowania. </a:t>
            </a:r>
          </a:p>
          <a:p>
            <a:pPr>
              <a:spcAft>
                <a:spcPts val="600"/>
              </a:spcAft>
            </a:pPr>
            <a:r>
              <a:rPr lang="pl-PL" dirty="0" smtClean="0">
                <a:latin typeface="Helvetica" charset="0"/>
              </a:rPr>
              <a:t>Produkty programowe składają się z utworzonych programów oraz związanej z nimi dokumentacji. Zasadniczymi atrybutami produktów są zdatność do pielęgnacji, niezawodność, efektywność i użyteczność. </a:t>
            </a:r>
          </a:p>
        </p:txBody>
      </p:sp>
      <p:sp>
        <p:nvSpPr>
          <p:cNvPr id="28677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5F89B4-FC0D-493E-93BB-F1E12F6042AB}" type="slidenum">
              <a:rPr lang="pl-PL" smtClean="0"/>
              <a:pPr/>
              <a:t>26</a:t>
            </a:fld>
            <a:endParaRPr lang="pl-PL" smtClean="0"/>
          </a:p>
        </p:txBody>
      </p:sp>
      <p:pic>
        <p:nvPicPr>
          <p:cNvPr id="9" name="Obraz 8" descr="agror%20wazn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89254" y="607988"/>
            <a:ext cx="1633364" cy="1633364"/>
          </a:xfrm>
          <a:prstGeom prst="rect">
            <a:avLst/>
          </a:prstGeom>
        </p:spPr>
      </p:pic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448494" y="607988"/>
            <a:ext cx="8195310" cy="1062849"/>
          </a:xfrm>
          <a:noFill/>
        </p:spPr>
        <p:txBody>
          <a:bodyPr lIns="90467" tIns="44440" rIns="90467" bIns="44440"/>
          <a:lstStyle/>
          <a:p>
            <a:pPr eaLnBrk="1" hangingPunct="1"/>
            <a:r>
              <a:rPr lang="pl-PL" dirty="0" smtClean="0"/>
              <a:t>Główne tezy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48494" y="2120156"/>
            <a:ext cx="8194675" cy="3871912"/>
          </a:xfrm>
        </p:spPr>
        <p:txBody>
          <a:bodyPr lIns="90467" tIns="44440" rIns="90467" bIns="44440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l-PL" dirty="0" smtClean="0">
                <a:latin typeface="Helvetica" charset="0"/>
              </a:rPr>
              <a:t> Proces tworzenia oprogramowania składa się z czynności prowadzących do utworzenia produktu programowego. Głównymi czynnościami są specyfikacja oprogramowania, tworzenie, zatwierdzenie i ewolucja.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l-PL" dirty="0" smtClean="0">
                <a:latin typeface="Helvetica" charset="0"/>
              </a:rPr>
              <a:t>Metody to uporządkowane sposoby budowy oprogramowania. Obejmują sugestie wyboru procesu tworzenia, mutacji, reguły określające, jakie opisy systemu opracować, a także wskazówki projektowe. </a:t>
            </a:r>
            <a:endParaRPr lang="pl-PL" dirty="0" smtClean="0"/>
          </a:p>
        </p:txBody>
      </p:sp>
      <p:sp>
        <p:nvSpPr>
          <p:cNvPr id="29701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47A3B6-90A8-4646-AB8F-F8BE0CD7C278}" type="slidenum">
              <a:rPr lang="pl-PL" smtClean="0"/>
              <a:pPr/>
              <a:t>27</a:t>
            </a:fld>
            <a:endParaRPr lang="pl-PL" smtClean="0"/>
          </a:p>
        </p:txBody>
      </p:sp>
      <p:pic>
        <p:nvPicPr>
          <p:cNvPr id="5" name="Obraz 4" descr="agror%20wazn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89254" y="607988"/>
            <a:ext cx="1633364" cy="1633364"/>
          </a:xfrm>
          <a:prstGeom prst="rect">
            <a:avLst/>
          </a:prstGeom>
        </p:spPr>
      </p:pic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Główne tezy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l-PL" sz="2400" dirty="0" smtClean="0">
                <a:latin typeface="Helvetica" charset="0"/>
              </a:rPr>
              <a:t>Narzędzia CASE to systemy komputerowe, które są przeznaczone do wspomagania rutynowych czynności procesu tworzenia takich jak praca nad diagramami projektowymi, sprawdzanie poprawności diagramów oraz śledzenie wykonanych testów.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l-PL" sz="2400" dirty="0" smtClean="0">
                <a:latin typeface="Helvetica" charset="0"/>
              </a:rPr>
              <a:t>Inżynierowie oprogramowania ponoszą odpowiedzialność przed kolegami po fachu i społeczeństwem. Nie powinni zajmować się jedynie aspektami technicznymi.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l-PL" sz="2400" dirty="0" smtClean="0">
                <a:latin typeface="Helvetica" charset="0"/>
              </a:rPr>
              <a:t>Stowarzyszenia zawodowe publikują kodeksy postępowania, które definiują standardy zachowania oczekiwane od swoich członków. </a:t>
            </a:r>
          </a:p>
        </p:txBody>
      </p:sp>
      <p:sp>
        <p:nvSpPr>
          <p:cNvPr id="30725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6E6E17-1466-4864-B9D3-F671C2B756D7}" type="slidenum">
              <a:rPr lang="pl-PL" smtClean="0"/>
              <a:pPr/>
              <a:t>28</a:t>
            </a:fld>
            <a:endParaRPr lang="pl-PL" smtClean="0"/>
          </a:p>
        </p:txBody>
      </p:sp>
      <p:pic>
        <p:nvPicPr>
          <p:cNvPr id="5" name="Obraz 4" descr="agror%20waz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9254" y="607988"/>
            <a:ext cx="1633364" cy="1633364"/>
          </a:xfrm>
          <a:prstGeom prst="rect">
            <a:avLst/>
          </a:prstGeom>
        </p:spPr>
      </p:pic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az 10" descr="wspolprac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43400" y="607988"/>
            <a:ext cx="4762500" cy="3295650"/>
          </a:xfrm>
          <a:prstGeom prst="rect">
            <a:avLst/>
          </a:prstGeom>
        </p:spPr>
      </p:pic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76486" y="247948"/>
            <a:ext cx="8195310" cy="1062849"/>
          </a:xfrm>
          <a:noFill/>
        </p:spPr>
        <p:txBody>
          <a:bodyPr lIns="90453" tIns="44433" rIns="90453" bIns="44433"/>
          <a:lstStyle/>
          <a:p>
            <a:pPr eaLnBrk="1" hangingPunct="1"/>
            <a:r>
              <a:rPr lang="pl-PL" dirty="0" smtClean="0"/>
              <a:t>Co to jest system</a:t>
            </a:r>
            <a:r>
              <a:rPr lang="en-GB" dirty="0" smtClean="0"/>
              <a:t>?</a:t>
            </a:r>
          </a:p>
        </p:txBody>
      </p:sp>
      <p:sp>
        <p:nvSpPr>
          <p:cNvPr id="317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76486" y="3560316"/>
            <a:ext cx="8136904" cy="2952328"/>
          </a:xfrm>
          <a:noFill/>
        </p:spPr>
        <p:txBody>
          <a:bodyPr lIns="90453" tIns="44433" rIns="90453" bIns="44433">
            <a:normAutofit/>
          </a:bodyPr>
          <a:lstStyle/>
          <a:p>
            <a:pPr algn="just" eaLnBrk="1" hangingPunct="1">
              <a:lnSpc>
                <a:spcPct val="90000"/>
              </a:lnSpc>
              <a:buSzTx/>
              <a:buFontTx/>
              <a:buChar char="•"/>
            </a:pPr>
            <a:r>
              <a:rPr lang="pl-PL" sz="2700" dirty="0" smtClean="0"/>
              <a:t>Bardzo prosty system, na przykład pióro, jest zrobiony z trzech lub czterech komponentów sprzętowych</a:t>
            </a:r>
            <a:r>
              <a:rPr lang="en-GB" sz="2700" dirty="0" smtClean="0"/>
              <a:t>.</a:t>
            </a:r>
          </a:p>
          <a:p>
            <a:pPr algn="just"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GB" sz="2700" dirty="0" smtClean="0"/>
              <a:t>System </a:t>
            </a:r>
            <a:r>
              <a:rPr lang="pl-PL" sz="2700" dirty="0" smtClean="0"/>
              <a:t>kontroli lotów składa się z tysięcy komponentów programowych i sprzętowych oraz użytkowników, którzy podejmują decyzje na podstawie informacji otrzymanej z systemu.</a:t>
            </a:r>
            <a:endParaRPr lang="en-GB" sz="2700" dirty="0" smtClean="0"/>
          </a:p>
        </p:txBody>
      </p:sp>
      <p:sp>
        <p:nvSpPr>
          <p:cNvPr id="31748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597146-9E4E-4AF6-A801-00DE7CEE5F26}" type="slidenum">
              <a:rPr lang="pl-PL" smtClean="0"/>
              <a:pPr/>
              <a:t>29</a:t>
            </a:fld>
            <a:endParaRPr lang="pl-PL" smtClean="0"/>
          </a:p>
        </p:txBody>
      </p:sp>
      <p:sp>
        <p:nvSpPr>
          <p:cNvPr id="12" name="Prostokąt 11"/>
          <p:cNvSpPr/>
          <p:nvPr/>
        </p:nvSpPr>
        <p:spPr>
          <a:xfrm>
            <a:off x="0" y="1328068"/>
            <a:ext cx="5633070" cy="1962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  <a:buClr>
                <a:schemeClr val="accent3"/>
              </a:buClr>
            </a:pPr>
            <a:r>
              <a:rPr lang="pl-PL" sz="2600" dirty="0" smtClean="0">
                <a:solidFill>
                  <a:schemeClr val="accent2"/>
                </a:solidFill>
                <a:latin typeface="+mn-lt"/>
              </a:rPr>
              <a:t>System jest celową kolekcją</a:t>
            </a:r>
          </a:p>
          <a:p>
            <a:pPr lvl="1">
              <a:lnSpc>
                <a:spcPct val="90000"/>
              </a:lnSpc>
              <a:buClr>
                <a:schemeClr val="accent3"/>
              </a:buClr>
            </a:pPr>
            <a:r>
              <a:rPr lang="pl-PL" sz="2600" dirty="0" smtClean="0">
                <a:solidFill>
                  <a:schemeClr val="accent2"/>
                </a:solidFill>
                <a:latin typeface="+mn-lt"/>
              </a:rPr>
              <a:t>powiązanych ze sobą komponentów, które współpracują, aby osiągnąć pewien cel. </a:t>
            </a:r>
            <a:endParaRPr lang="en-GB" sz="2600" dirty="0" smtClean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Users\Agata\AppData\Local\Microsoft\Windows\Temporary Internet Files\Content.IE5\EZOQNFL4\MC90043932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5500" y="2984252"/>
            <a:ext cx="3600400" cy="3600400"/>
          </a:xfrm>
          <a:prstGeom prst="rect">
            <a:avLst/>
          </a:prstGeom>
          <a:noFill/>
        </p:spPr>
      </p:pic>
      <p:sp>
        <p:nvSpPr>
          <p:cNvPr id="5122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232470" y="535980"/>
            <a:ext cx="8195310" cy="1062849"/>
          </a:xfrm>
          <a:noFill/>
        </p:spPr>
        <p:txBody>
          <a:bodyPr lIns="90467" tIns="44440" rIns="90467" bIns="44440"/>
          <a:lstStyle/>
          <a:p>
            <a:pPr eaLnBrk="1" hangingPunct="1"/>
            <a:r>
              <a:rPr lang="pl-PL" dirty="0" smtClean="0"/>
              <a:t>Cele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0" y="1688108"/>
            <a:ext cx="7200800" cy="4309093"/>
          </a:xfrm>
        </p:spPr>
        <p:txBody>
          <a:bodyPr lIns="90467" tIns="44440" rIns="90467" bIns="44440"/>
          <a:lstStyle/>
          <a:p>
            <a:pPr eaLnBrk="1" hangingPunct="1">
              <a:lnSpc>
                <a:spcPct val="90000"/>
              </a:lnSpc>
            </a:pPr>
            <a:r>
              <a:rPr lang="pl-PL" dirty="0" smtClean="0"/>
              <a:t>Zapoznanie się z inżynierią oprogramowania i wyjaśnienie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pl-PL" dirty="0" smtClean="0"/>
              <a:t>	 jej znaczenia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Odpowiedzenie na podstawowe pytania dotyczące inżynierii oprogramowania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Wprowadzenie do zagadnień etycznych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pl-PL" dirty="0" smtClean="0"/>
              <a:t>	 i zawodowych i wyjaśnienie dlaczego one są istotne w inżynierii oprogramowania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dirty="0" smtClean="0"/>
          </a:p>
        </p:txBody>
      </p:sp>
      <p:sp>
        <p:nvSpPr>
          <p:cNvPr id="5124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911014"/>
            <a:endParaRPr lang="pl-PL" dirty="0" smtClean="0"/>
          </a:p>
        </p:txBody>
      </p:sp>
      <p:sp>
        <p:nvSpPr>
          <p:cNvPr id="5125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0EA904-07A6-45AA-99F8-144C06F5BED9}" type="slidenum">
              <a:rPr lang="pl-PL" smtClean="0"/>
              <a:pPr/>
              <a:t>3</a:t>
            </a:fld>
            <a:endParaRPr lang="pl-PL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pomocc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5158" y="4784452"/>
            <a:ext cx="2466975" cy="1847850"/>
          </a:xfrm>
          <a:prstGeom prst="rect">
            <a:avLst/>
          </a:prstGeom>
        </p:spPr>
      </p:pic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76486" y="679996"/>
            <a:ext cx="8195310" cy="1062849"/>
          </a:xfrm>
          <a:noFill/>
        </p:spPr>
        <p:txBody>
          <a:bodyPr lIns="90453" tIns="44433" rIns="90453" bIns="44433"/>
          <a:lstStyle/>
          <a:p>
            <a:pPr eaLnBrk="1" hangingPunct="1"/>
            <a:r>
              <a:rPr lang="en-GB" dirty="0" smtClean="0"/>
              <a:t>Problem</a:t>
            </a:r>
            <a:r>
              <a:rPr lang="pl-PL" dirty="0" smtClean="0"/>
              <a:t>y instrukcji systemów</a:t>
            </a:r>
            <a:endParaRPr lang="en-GB" dirty="0" smtClean="0"/>
          </a:p>
        </p:txBody>
      </p:sp>
      <p:sp>
        <p:nvSpPr>
          <p:cNvPr id="327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48494" y="1976140"/>
            <a:ext cx="8195310" cy="4309093"/>
          </a:xfrm>
          <a:noFill/>
        </p:spPr>
        <p:txBody>
          <a:bodyPr lIns="90453" tIns="44433" rIns="90453" bIns="44433"/>
          <a:lstStyle/>
          <a:p>
            <a:pPr eaLnBrk="1" hangingPunct="1">
              <a:buSzTx/>
              <a:buFontTx/>
              <a:buChar char="•"/>
            </a:pPr>
            <a:r>
              <a:rPr lang="pl-PL" dirty="0" smtClean="0"/>
              <a:t>Duże systemy są z reguły przeznaczone do rozwiązywania skomplikowanych zadań.</a:t>
            </a:r>
            <a:endParaRPr lang="en-GB" dirty="0" smtClean="0"/>
          </a:p>
          <a:p>
            <a:pPr eaLnBrk="1" hangingPunct="1">
              <a:buSzTx/>
              <a:buFontTx/>
              <a:buChar char="•"/>
            </a:pPr>
            <a:r>
              <a:rPr lang="pl-PL" dirty="0" smtClean="0"/>
              <a:t>Inżynieria systemowa wymaga dużego wysiłku koordynacyjnego:</a:t>
            </a:r>
            <a:endParaRPr lang="en-GB" dirty="0" smtClean="0"/>
          </a:p>
          <a:p>
            <a:pPr lvl="1" eaLnBrk="1" hangingPunct="1">
              <a:buSzTx/>
            </a:pPr>
            <a:r>
              <a:rPr lang="pl-PL" dirty="0" smtClean="0"/>
              <a:t>wzajemne związki pomiędzy komponentami,</a:t>
            </a:r>
            <a:endParaRPr lang="en-GB" dirty="0" smtClean="0"/>
          </a:p>
          <a:p>
            <a:pPr lvl="1" eaLnBrk="1" hangingPunct="1">
              <a:buSzTx/>
            </a:pPr>
            <a:r>
              <a:rPr lang="pl-PL" dirty="0" smtClean="0"/>
              <a:t>wymóg zrozumienia innych dziedzin inżynierii.</a:t>
            </a:r>
            <a:endParaRPr lang="en-GB" dirty="0" smtClean="0"/>
          </a:p>
          <a:p>
            <a:pPr eaLnBrk="1" hangingPunct="1">
              <a:buSzTx/>
              <a:buFontTx/>
              <a:buChar char="•"/>
            </a:pPr>
            <a:r>
              <a:rPr lang="en-GB" dirty="0" smtClean="0"/>
              <a:t>System</a:t>
            </a:r>
            <a:r>
              <a:rPr lang="pl-PL" dirty="0" smtClean="0"/>
              <a:t>y muszą być trwałe.</a:t>
            </a:r>
            <a:endParaRPr lang="en-GB" dirty="0" smtClean="0"/>
          </a:p>
        </p:txBody>
      </p:sp>
      <p:sp>
        <p:nvSpPr>
          <p:cNvPr id="32772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F572B9-0419-48CF-B878-7971C7F5680E}" type="slidenum">
              <a:rPr lang="pl-PL" smtClean="0"/>
              <a:pPr/>
              <a:t>30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76486" y="679996"/>
            <a:ext cx="8440737" cy="1104900"/>
          </a:xfrm>
          <a:noFill/>
        </p:spPr>
        <p:txBody>
          <a:bodyPr lIns="90453" tIns="44433" rIns="90453" bIns="44433">
            <a:normAutofit fontScale="90000"/>
          </a:bodyPr>
          <a:lstStyle/>
          <a:p>
            <a:pPr eaLnBrk="1" hangingPunct="1"/>
            <a:r>
              <a:rPr lang="pl-PL" dirty="0" smtClean="0"/>
              <a:t>Oprogramowanie, a inżynieria systemowa</a:t>
            </a:r>
            <a:endParaRPr lang="en-GB" dirty="0" smtClean="0"/>
          </a:p>
        </p:txBody>
      </p:sp>
      <p:sp>
        <p:nvSpPr>
          <p:cNvPr id="33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53" tIns="44433" rIns="90453" bIns="44433"/>
          <a:lstStyle/>
          <a:p>
            <a:pPr eaLnBrk="1" hangingPunct="1">
              <a:buSzTx/>
              <a:buFontTx/>
              <a:buChar char="•"/>
            </a:pPr>
            <a:r>
              <a:rPr lang="pl-PL" sz="2700" dirty="0" smtClean="0"/>
              <a:t>Wzrasta rola oprogramowania np. w powszechnie stosowanych urządzeniach elektronicznych</a:t>
            </a:r>
            <a:r>
              <a:rPr lang="en-US" sz="2700" dirty="0" smtClean="0"/>
              <a:t>.</a:t>
            </a:r>
            <a:endParaRPr lang="en-GB" sz="2700" dirty="0" smtClean="0"/>
          </a:p>
          <a:p>
            <a:pPr eaLnBrk="1" hangingPunct="1">
              <a:buSzTx/>
              <a:buFontTx/>
              <a:buChar char="•"/>
            </a:pPr>
            <a:r>
              <a:rPr lang="pl-PL" sz="2700" u="sng" dirty="0" smtClean="0"/>
              <a:t>Ogólnie rzec biorąc problemy inżynierii systemów są podobne do problemów inżynierii oprogramowania</a:t>
            </a:r>
            <a:r>
              <a:rPr lang="en-US" sz="2700" u="sng" dirty="0" smtClean="0"/>
              <a:t>.</a:t>
            </a:r>
            <a:endParaRPr lang="en-GB" sz="2700" u="sng" dirty="0" smtClean="0"/>
          </a:p>
          <a:p>
            <a:pPr eaLnBrk="1" hangingPunct="1">
              <a:buSzTx/>
              <a:buFontTx/>
              <a:buChar char="•"/>
            </a:pPr>
            <a:r>
              <a:rPr lang="pl-PL" sz="2700" dirty="0" smtClean="0"/>
              <a:t>Przez nieporozumienie problem oprogramowania jest spostrzegany jako problem inżynierii systemowej</a:t>
            </a:r>
            <a:r>
              <a:rPr lang="en-US" sz="2700" dirty="0" smtClean="0"/>
              <a:t>.</a:t>
            </a:r>
            <a:endParaRPr lang="en-GB" sz="2700" dirty="0" smtClean="0"/>
          </a:p>
        </p:txBody>
      </p:sp>
      <p:sp>
        <p:nvSpPr>
          <p:cNvPr id="33796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BC42B-80FF-4003-A901-B7D6AC479C62}" type="slidenum">
              <a:rPr lang="pl-PL" smtClean="0"/>
              <a:pPr/>
              <a:t>31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puzzle_png6e15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65118" y="247948"/>
            <a:ext cx="2165574" cy="2016224"/>
          </a:xfrm>
          <a:prstGeom prst="rect">
            <a:avLst/>
          </a:prstGeom>
        </p:spPr>
      </p:pic>
      <p:sp>
        <p:nvSpPr>
          <p:cNvPr id="348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32470" y="535980"/>
            <a:ext cx="8195310" cy="1062849"/>
          </a:xfrm>
        </p:spPr>
        <p:txBody>
          <a:bodyPr/>
          <a:lstStyle/>
          <a:p>
            <a:pPr eaLnBrk="1" hangingPunct="1"/>
            <a:r>
              <a:rPr lang="pl-PL" dirty="0" smtClean="0"/>
              <a:t>Właściwości systemów</a:t>
            </a:r>
            <a:endParaRPr lang="en-GB" dirty="0" smtClean="0"/>
          </a:p>
        </p:txBody>
      </p:sp>
      <p:sp>
        <p:nvSpPr>
          <p:cNvPr id="34819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32470" y="2186546"/>
            <a:ext cx="8202111" cy="464605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r>
              <a:rPr lang="pl-PL" sz="2700" dirty="0" smtClean="0"/>
              <a:t>Systemy charakteryzują się tym, że właściwości i zachowania ich komponentów są nierozerwalnie ze sobą splecione</a:t>
            </a:r>
            <a:r>
              <a:rPr lang="en-US" sz="2700" dirty="0" smtClean="0"/>
              <a:t>.</a:t>
            </a:r>
            <a:endParaRPr lang="en-GB" sz="2700" dirty="0" smtClean="0"/>
          </a:p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r>
              <a:rPr lang="pl-PL" sz="2700" dirty="0" smtClean="0"/>
              <a:t>Poprawne działanie każdego z komponentów systemu zależy od funkcjonowania kilku innych komponentów</a:t>
            </a:r>
            <a:r>
              <a:rPr lang="en-US" sz="2700" dirty="0" smtClean="0"/>
              <a:t>.</a:t>
            </a:r>
            <a:endParaRPr lang="pl-PL" sz="2700" dirty="0" smtClean="0"/>
          </a:p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r>
              <a:rPr lang="pl-PL" sz="2700" dirty="0" smtClean="0"/>
              <a:t>Złożone zależności między komponentami systemu oznaczają, że system jest czymś więcej niż tylko sumą swoich części. Te </a:t>
            </a:r>
            <a:r>
              <a:rPr lang="pl-PL" sz="2700" i="1" dirty="0" smtClean="0"/>
              <a:t>pojawiające się właściwości</a:t>
            </a:r>
            <a:r>
              <a:rPr lang="pl-PL" sz="2700" dirty="0" smtClean="0"/>
              <a:t> (</a:t>
            </a:r>
            <a:r>
              <a:rPr lang="pl-PL" sz="2700" dirty="0" err="1" smtClean="0"/>
              <a:t>Checkland</a:t>
            </a:r>
            <a:r>
              <a:rPr lang="pl-PL" sz="2700" dirty="0" smtClean="0"/>
              <a:t>, 1981) nie mogą być przypisane żadnej części systemu. </a:t>
            </a:r>
            <a:endParaRPr lang="en-GB" sz="2700" dirty="0" smtClean="0"/>
          </a:p>
        </p:txBody>
      </p:sp>
      <p:sp>
        <p:nvSpPr>
          <p:cNvPr id="34820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808F78-29C0-4CD7-A732-961F87098044}" type="slidenum">
              <a:rPr lang="pl-PL" smtClean="0"/>
              <a:pPr/>
              <a:t>32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20502" y="607988"/>
            <a:ext cx="8195310" cy="106284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dirty="0" smtClean="0"/>
              <a:t>Typy pojawiających się właściwości systemu</a:t>
            </a:r>
            <a:endParaRPr lang="en-GB" dirty="0" smtClean="0"/>
          </a:p>
        </p:txBody>
      </p:sp>
      <p:sp>
        <p:nvSpPr>
          <p:cNvPr id="35843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20502" y="1904132"/>
            <a:ext cx="8195310" cy="4309093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buSzTx/>
              <a:buFontTx/>
              <a:buChar char="•"/>
            </a:pPr>
            <a:r>
              <a:rPr lang="pl-PL" sz="2700" dirty="0" smtClean="0"/>
              <a:t>Właściwości niefunkcjonalne, </a:t>
            </a:r>
            <a:endParaRPr lang="en-GB" sz="2700" dirty="0" smtClean="0"/>
          </a:p>
          <a:p>
            <a:pPr lvl="1" algn="just" eaLnBrk="1" hangingPunct="1">
              <a:lnSpc>
                <a:spcPct val="90000"/>
              </a:lnSpc>
              <a:buSzTx/>
            </a:pPr>
            <a:r>
              <a:rPr lang="pl-PL" dirty="0" smtClean="0"/>
              <a:t>takie jak niezawodność, efektywność, bezpieczeństwo i zabezpieczenia. Są związane z zachowaniem systemu w jego środowisku pracy</a:t>
            </a:r>
            <a:r>
              <a:rPr lang="en-GB" dirty="0" smtClean="0"/>
              <a:t>.</a:t>
            </a:r>
            <a:r>
              <a:rPr lang="pl-PL" dirty="0" smtClean="0"/>
              <a:t> Często są zasadnicze dla systemów komputerowych, ponieważ niepowodzenie w osiągnięciu pewnego zdefiniowanego minimalnego ich poziomu może sprawić, że system będzie bezużyteczny.</a:t>
            </a:r>
            <a:endParaRPr lang="en-GB" dirty="0" smtClean="0"/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pl-PL" sz="2700" dirty="0" smtClean="0"/>
              <a:t>Właściwości funkcjonalne,</a:t>
            </a:r>
            <a:endParaRPr lang="en-GB" sz="2700" dirty="0" smtClean="0"/>
          </a:p>
          <a:p>
            <a:pPr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 smtClean="0"/>
              <a:t>które są widoczne, gdy wszystkie części systemu współpracują, aby osiągnąć pewien cel</a:t>
            </a:r>
            <a:r>
              <a:rPr lang="en-GB" dirty="0" smtClean="0"/>
              <a:t>.</a:t>
            </a:r>
            <a:r>
              <a:rPr lang="pl-PL" dirty="0" smtClean="0"/>
              <a:t> Rower ma na przykład cechę funkcjonalną bycia środkiem transportu, gdy scali się go z jego części.</a:t>
            </a:r>
            <a:endParaRPr lang="en-GB" dirty="0" smtClean="0"/>
          </a:p>
        </p:txBody>
      </p:sp>
      <p:sp>
        <p:nvSpPr>
          <p:cNvPr id="35844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C23E4B-3C3F-40C5-8721-1053FE371B87}" type="slidenum">
              <a:rPr lang="pl-PL" smtClean="0"/>
              <a:pPr/>
              <a:t>33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376486" y="391964"/>
            <a:ext cx="8195310" cy="1062849"/>
          </a:xfrm>
          <a:noFill/>
        </p:spPr>
        <p:txBody>
          <a:bodyPr lIns="90453" tIns="44433" rIns="90453" bIns="44433"/>
          <a:lstStyle/>
          <a:p>
            <a:pPr eaLnBrk="1" hangingPunct="1"/>
            <a:r>
              <a:rPr lang="pl-PL" dirty="0" smtClean="0"/>
              <a:t>Niezawodność systemu</a:t>
            </a:r>
            <a:endParaRPr lang="en-GB" dirty="0" smtClean="0"/>
          </a:p>
        </p:txBody>
      </p:sp>
      <p:sp>
        <p:nvSpPr>
          <p:cNvPr id="36866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00088" y="1443038"/>
            <a:ext cx="7740650" cy="5086350"/>
          </a:xfrm>
          <a:noFill/>
        </p:spPr>
        <p:txBody>
          <a:bodyPr lIns="90453" tIns="44433" rIns="90453" bIns="44433"/>
          <a:lstStyle/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r>
              <a:rPr lang="pl-PL" sz="2700" dirty="0" smtClean="0"/>
              <a:t>Niezawodność jest złożonym pojęciem, które zawsze należy badać na poziomie systemu, a nie jego poszczególnych komponentów</a:t>
            </a:r>
            <a:r>
              <a:rPr lang="en-US" sz="2700" dirty="0" smtClean="0"/>
              <a:t>.</a:t>
            </a:r>
            <a:endParaRPr lang="en-GB" sz="2700" dirty="0" smtClean="0"/>
          </a:p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r>
              <a:rPr lang="pl-PL" sz="2700" dirty="0" smtClean="0"/>
              <a:t>Komponenty w systemie są od siebie zależne, a zatem awarie w jednym z nich mogą przenosić się na cały system i mieć wpływ na operacje innych systemów</a:t>
            </a:r>
            <a:r>
              <a:rPr lang="en-US" sz="2700" dirty="0" smtClean="0"/>
              <a:t>.</a:t>
            </a:r>
            <a:endParaRPr lang="pl-PL" sz="2700" dirty="0" smtClean="0"/>
          </a:p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r>
              <a:rPr lang="pl-PL" sz="2700" dirty="0" smtClean="0"/>
              <a:t>Często projektanci systemu nie są w stanie przewidzieć, jak konsekwencje awarii przenoszą się na cały system</a:t>
            </a:r>
            <a:endParaRPr lang="en-GB" sz="2700" dirty="0" smtClean="0"/>
          </a:p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r>
              <a:rPr lang="pl-PL" sz="2700" dirty="0" smtClean="0"/>
              <a:t>Nie mogą zatem podać wiarygodnych oszacowań niezawodności systemu</a:t>
            </a:r>
            <a:r>
              <a:rPr lang="en-US" sz="2700" dirty="0" smtClean="0"/>
              <a:t>.</a:t>
            </a:r>
            <a:endParaRPr lang="en-GB" sz="2700" dirty="0" smtClean="0"/>
          </a:p>
        </p:txBody>
      </p:sp>
      <p:sp>
        <p:nvSpPr>
          <p:cNvPr id="36868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12470D-0A08-48E7-8312-AE3518B45D37}" type="slidenum">
              <a:rPr lang="pl-PL" smtClean="0"/>
              <a:pPr/>
              <a:t>34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1027"/>
          <p:cNvSpPr>
            <a:spLocks noGrp="1" noChangeArrowheads="1"/>
          </p:cNvSpPr>
          <p:nvPr>
            <p:ph type="title"/>
          </p:nvPr>
        </p:nvSpPr>
        <p:spPr>
          <a:xfrm>
            <a:off x="448494" y="679996"/>
            <a:ext cx="8169275" cy="960437"/>
          </a:xfrm>
          <a:noFill/>
        </p:spPr>
        <p:txBody>
          <a:bodyPr lIns="90453" tIns="44433" rIns="90453" bIns="44433">
            <a:normAutofit fontScale="90000"/>
          </a:bodyPr>
          <a:lstStyle/>
          <a:p>
            <a:pPr eaLnBrk="1" hangingPunct="1"/>
            <a:r>
              <a:rPr lang="pl-PL" dirty="0" smtClean="0"/>
              <a:t>Czynniki wpływające na niezawodność całego systemu</a:t>
            </a:r>
            <a:endParaRPr lang="en-GB" dirty="0" smtClean="0"/>
          </a:p>
        </p:txBody>
      </p:sp>
      <p:sp>
        <p:nvSpPr>
          <p:cNvPr id="37890" name="Rectangle 1026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92510" y="1820862"/>
            <a:ext cx="7740650" cy="5011738"/>
          </a:xfrm>
          <a:noFill/>
        </p:spPr>
        <p:txBody>
          <a:bodyPr lIns="90453" tIns="44433" rIns="90453" bIns="44433">
            <a:normAutofit lnSpcReduction="10000"/>
          </a:bodyPr>
          <a:lstStyle/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pl-PL" sz="2700" i="1" dirty="0" smtClean="0"/>
              <a:t>Niezawodność sprzętu</a:t>
            </a:r>
            <a:r>
              <a:rPr lang="en-GB" sz="2700" i="1" dirty="0" smtClean="0"/>
              <a:t> </a:t>
            </a:r>
          </a:p>
          <a:p>
            <a:pPr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 smtClean="0"/>
              <a:t>Jakie jest prawdopodobieństwo awarii komponentu sprzętowego i jak długi jest czas jego naprawy</a:t>
            </a:r>
            <a:r>
              <a:rPr lang="en-GB" dirty="0" smtClean="0"/>
              <a:t>?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  <a:buFontTx/>
              <a:buChar char="•"/>
            </a:pPr>
            <a:r>
              <a:rPr lang="pl-PL" sz="2700" i="1" dirty="0" smtClean="0"/>
              <a:t>Niezawodność oprogramowania</a:t>
            </a:r>
            <a:r>
              <a:rPr lang="en-GB" sz="2700" dirty="0" smtClean="0"/>
              <a:t> </a:t>
            </a:r>
          </a:p>
          <a:p>
            <a:pPr lvl="1" algn="just">
              <a:lnSpc>
                <a:spcPct val="90000"/>
              </a:lnSpc>
              <a:spcAft>
                <a:spcPts val="600"/>
              </a:spcAft>
            </a:pPr>
            <a:r>
              <a:rPr lang="pl-PL" dirty="0" smtClean="0"/>
              <a:t>Jakie jest prawdopodobieństwo wytworzenia przez komponent programowy błędnych danych wyjściowych? Awarie oprogramowania istotnie różnią się od awarii sprzętu, ponieważ oprogramowanie nie zużywa się.</a:t>
            </a:r>
            <a:endParaRPr lang="en-GB" dirty="0" smtClean="0"/>
          </a:p>
          <a:p>
            <a:pPr algn="just">
              <a:lnSpc>
                <a:spcPct val="90000"/>
              </a:lnSpc>
              <a:spcAft>
                <a:spcPts val="600"/>
              </a:spcAft>
              <a:buFontTx/>
              <a:buChar char="•"/>
            </a:pPr>
            <a:r>
              <a:rPr lang="pl-PL" sz="2700" i="1" dirty="0" smtClean="0"/>
              <a:t>Niezawodność operatora</a:t>
            </a:r>
            <a:endParaRPr lang="en-GB" sz="2700" i="1" dirty="0" smtClean="0"/>
          </a:p>
          <a:p>
            <a:pPr lvl="1" algn="just">
              <a:lnSpc>
                <a:spcPct val="90000"/>
              </a:lnSpc>
              <a:spcAft>
                <a:spcPts val="600"/>
              </a:spcAft>
            </a:pPr>
            <a:r>
              <a:rPr lang="pl-PL" dirty="0" smtClean="0"/>
              <a:t>Jakie jest prawdopodobieństwo błędu operatora systemu</a:t>
            </a:r>
            <a:r>
              <a:rPr lang="en-GB" dirty="0" smtClean="0"/>
              <a:t>?</a:t>
            </a:r>
          </a:p>
        </p:txBody>
      </p:sp>
      <p:sp>
        <p:nvSpPr>
          <p:cNvPr id="37892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51FA91-1244-4101-AA4A-F24C955FDD31}" type="slidenum">
              <a:rPr lang="pl-PL" smtClean="0"/>
              <a:pPr/>
              <a:t>35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20502" y="607988"/>
            <a:ext cx="8169275" cy="11747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sz="4200" dirty="0" smtClean="0"/>
              <a:t>Efektywność i użyteczność, bezpieczeństwo i zabezpieczenia</a:t>
            </a:r>
            <a:endParaRPr lang="en-GB" sz="4200" dirty="0" smtClean="0"/>
          </a:p>
        </p:txBody>
      </p:sp>
      <p:sp>
        <p:nvSpPr>
          <p:cNvPr id="389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23754" indent="-523754">
              <a:buSzPct val="105000"/>
              <a:buFontTx/>
              <a:buChar char="•"/>
            </a:pPr>
            <a:r>
              <a:rPr lang="pl-PL" sz="2700" dirty="0" smtClean="0"/>
              <a:t>Efektywność i użyteczność są trudne do oceny, można je jednak zmierzyć po uruchomieniu systemu.</a:t>
            </a:r>
          </a:p>
          <a:p>
            <a:pPr marL="523754" indent="-523754">
              <a:buSzPct val="105000"/>
              <a:buFontTx/>
              <a:buChar char="•"/>
            </a:pPr>
            <a:r>
              <a:rPr lang="pl-PL" sz="2700" dirty="0" smtClean="0"/>
              <a:t>Bezpieczeństwo i zabezpieczenia: mamy tutaj do czynienia nie z atrybutem ogólnego zachowania systemu, ale z zachowania systemu, które </a:t>
            </a:r>
            <a:r>
              <a:rPr lang="pl-PL" sz="2700" i="1" dirty="0" smtClean="0"/>
              <a:t>nie</a:t>
            </a:r>
            <a:r>
              <a:rPr lang="pl-PL" sz="2700" dirty="0" smtClean="0"/>
              <a:t> powinno mieć miejsca. Np. system zabezpieczony to taki, który </a:t>
            </a:r>
            <a:r>
              <a:rPr lang="pl-PL" sz="2700" i="1" dirty="0" smtClean="0"/>
              <a:t>nie</a:t>
            </a:r>
            <a:r>
              <a:rPr lang="pl-PL" sz="2700" dirty="0" smtClean="0"/>
              <a:t> dopuszcza nieuprawnionego dostępu do swoich danych.</a:t>
            </a:r>
            <a:endParaRPr lang="en-GB" sz="2700" dirty="0" smtClean="0"/>
          </a:p>
        </p:txBody>
      </p:sp>
      <p:sp>
        <p:nvSpPr>
          <p:cNvPr id="38916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02A457-5D02-42F9-8978-32AF8D13FDD5}" type="slidenum">
              <a:rPr lang="pl-PL" smtClean="0"/>
              <a:pPr/>
              <a:t>36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48494" y="824012"/>
            <a:ext cx="8195310" cy="1062849"/>
          </a:xfrm>
          <a:noFill/>
        </p:spPr>
        <p:txBody>
          <a:bodyPr lIns="90453" tIns="44433" rIns="90453" bIns="44433"/>
          <a:lstStyle/>
          <a:p>
            <a:pPr eaLnBrk="1" hangingPunct="1"/>
            <a:r>
              <a:rPr lang="pl-PL" dirty="0" smtClean="0"/>
              <a:t>Modelowanie systemu</a:t>
            </a:r>
            <a:endParaRPr lang="en-GB" dirty="0" smtClean="0"/>
          </a:p>
        </p:txBody>
      </p:sp>
      <p:sp>
        <p:nvSpPr>
          <p:cNvPr id="409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53" tIns="44433" rIns="90453" bIns="44433"/>
          <a:lstStyle/>
          <a:p>
            <a:pPr eaLnBrk="1" hangingPunct="1">
              <a:buFontTx/>
              <a:buChar char="•"/>
            </a:pPr>
            <a:r>
              <a:rPr lang="pl-PL" sz="2700" dirty="0" smtClean="0"/>
              <a:t>W trakcie czynności spisywania wymagań i projektowania musi powstać model systemu jako zbioru komponentów i związków między nimi.</a:t>
            </a:r>
            <a:endParaRPr lang="en-GB" sz="2700" dirty="0" smtClean="0"/>
          </a:p>
          <a:p>
            <a:pPr eaLnBrk="1" hangingPunct="1">
              <a:buFontTx/>
              <a:buChar char="•"/>
            </a:pPr>
            <a:r>
              <a:rPr lang="pl-PL" sz="2700" dirty="0" smtClean="0"/>
              <a:t>Architektura systemu jest zwykle prezentowana jako diagram blokowy, obrazujący najważniejsze podsystemy i połączenia między nimi.</a:t>
            </a:r>
          </a:p>
          <a:p>
            <a:pPr eaLnBrk="1" hangingPunct="1">
              <a:buFontTx/>
              <a:buChar char="•"/>
            </a:pPr>
            <a:r>
              <a:rPr lang="pl-PL" sz="2700" dirty="0" smtClean="0"/>
              <a:t>Każdy podsystem jest rysowany w postaci prostokąta na diagramie blokowym.</a:t>
            </a:r>
            <a:endParaRPr lang="en-GB" sz="2700" dirty="0" smtClean="0"/>
          </a:p>
          <a:p>
            <a:pPr eaLnBrk="1" hangingPunct="1">
              <a:buFontTx/>
              <a:buChar char="•"/>
            </a:pPr>
            <a:endParaRPr lang="en-GB" sz="2700" dirty="0" smtClean="0"/>
          </a:p>
        </p:txBody>
      </p:sp>
      <p:sp>
        <p:nvSpPr>
          <p:cNvPr id="40964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F48A01-EFCA-4D8A-BC20-36F0D5BA5271}" type="slidenum">
              <a:rPr lang="pl-PL" smtClean="0"/>
              <a:pPr/>
              <a:t>37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20502" y="607988"/>
            <a:ext cx="8195310" cy="1062849"/>
          </a:xfrm>
          <a:noFill/>
        </p:spPr>
        <p:txBody>
          <a:bodyPr lIns="90453" tIns="44433" rIns="90453" bIns="44433">
            <a:normAutofit/>
          </a:bodyPr>
          <a:lstStyle/>
          <a:p>
            <a:pPr eaLnBrk="1" hangingPunct="1"/>
            <a:r>
              <a:rPr lang="pl-PL" dirty="0" smtClean="0"/>
              <a:t>Komponenty funkcjonalne systemu</a:t>
            </a:r>
            <a:endParaRPr lang="en-GB" dirty="0" smtClean="0"/>
          </a:p>
        </p:txBody>
      </p:sp>
      <p:sp>
        <p:nvSpPr>
          <p:cNvPr id="41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20502" y="1904132"/>
            <a:ext cx="8195310" cy="4309093"/>
          </a:xfrm>
          <a:noFill/>
        </p:spPr>
        <p:txBody>
          <a:bodyPr lIns="90453" tIns="44433" rIns="90453" bIns="44433">
            <a:normAutofit/>
          </a:bodyPr>
          <a:lstStyle/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r>
              <a:rPr lang="pl-PL" sz="2700" i="1" dirty="0" smtClean="0"/>
              <a:t>Komponenty detektorowe </a:t>
            </a:r>
            <a:r>
              <a:rPr lang="pl-PL" sz="2700" dirty="0" smtClean="0"/>
              <a:t>zbierają informacje.</a:t>
            </a:r>
            <a:endParaRPr lang="en-GB" sz="2700" i="1" dirty="0" smtClean="0"/>
          </a:p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r>
              <a:rPr lang="pl-PL" sz="2700" i="1" dirty="0" smtClean="0"/>
              <a:t>Komponenty efektorowe (uruchamiające) </a:t>
            </a:r>
            <a:r>
              <a:rPr lang="pl-PL" sz="2700" dirty="0" smtClean="0"/>
              <a:t>powodują zmiany w środowisku systemu.</a:t>
            </a:r>
            <a:endParaRPr lang="en-GB" sz="2700" dirty="0" smtClean="0"/>
          </a:p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r>
              <a:rPr lang="pl-PL" sz="2700" i="1" dirty="0" smtClean="0"/>
              <a:t>Komponenty obliczeniowe </a:t>
            </a:r>
            <a:r>
              <a:rPr lang="pl-PL" sz="2700" dirty="0" smtClean="0"/>
              <a:t>wytwarzają wyniki.</a:t>
            </a:r>
            <a:endParaRPr lang="en-GB" sz="2700" dirty="0" smtClean="0"/>
          </a:p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r>
              <a:rPr lang="pl-PL" sz="2700" i="1" dirty="0" smtClean="0"/>
              <a:t>Komponenty komunikacyjne </a:t>
            </a:r>
            <a:r>
              <a:rPr lang="pl-PL" sz="2700" dirty="0" smtClean="0"/>
              <a:t>łącza różne komponenty.</a:t>
            </a:r>
            <a:endParaRPr lang="en-GB" sz="2700" dirty="0" smtClean="0"/>
          </a:p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r>
              <a:rPr lang="pl-PL" sz="2700" i="1" dirty="0" smtClean="0"/>
              <a:t>Komponenty koordynujące </a:t>
            </a:r>
            <a:r>
              <a:rPr lang="pl-PL" sz="2700" dirty="0" smtClean="0"/>
              <a:t>koordynują operacje innych komponentów.</a:t>
            </a:r>
            <a:endParaRPr lang="en-GB" sz="2700" dirty="0" smtClean="0"/>
          </a:p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r>
              <a:rPr lang="pl-PL" sz="2700" i="1" dirty="0" smtClean="0"/>
              <a:t>Komponenty interfejsu </a:t>
            </a:r>
            <a:r>
              <a:rPr lang="pl-PL" sz="2700" dirty="0" smtClean="0"/>
              <a:t>przetwarzają reprezentacje danych. </a:t>
            </a:r>
            <a:endParaRPr lang="en-GB" sz="2700" dirty="0" smtClean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969CD2-C2E1-4253-8319-0BB389C6D6E2}" type="slidenum">
              <a:rPr lang="pl-PL" smtClean="0"/>
              <a:pPr/>
              <a:t>38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5980"/>
            <a:ext cx="8801422" cy="648072"/>
          </a:xfrm>
          <a:noFill/>
        </p:spPr>
        <p:txBody>
          <a:bodyPr lIns="90453" tIns="44433" rIns="90453" bIns="44433">
            <a:normAutofit fontScale="90000"/>
          </a:bodyPr>
          <a:lstStyle/>
          <a:p>
            <a:pPr eaLnBrk="1" hangingPunct="1"/>
            <a:r>
              <a:rPr lang="pl-PL" dirty="0" smtClean="0"/>
              <a:t>Przykłady komponentów </a:t>
            </a:r>
            <a:br>
              <a:rPr lang="pl-PL" dirty="0" smtClean="0"/>
            </a:br>
            <a:r>
              <a:rPr lang="pl-PL" dirty="0" smtClean="0"/>
              <a:t>funkcjonalnych systemu </a:t>
            </a:r>
            <a:endParaRPr lang="en-GB" dirty="0" smtClean="0"/>
          </a:p>
        </p:txBody>
      </p:sp>
      <p:sp>
        <p:nvSpPr>
          <p:cNvPr id="430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20502" y="1690988"/>
            <a:ext cx="7920236" cy="5141612"/>
          </a:xfrm>
          <a:noFill/>
        </p:spPr>
        <p:txBody>
          <a:bodyPr lIns="90453" tIns="44433" rIns="90453" bIns="44433"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r>
              <a:rPr lang="pl-PL" sz="2900" dirty="0" smtClean="0"/>
              <a:t>Komponenty detektorowe</a:t>
            </a:r>
            <a:endParaRPr lang="en-GB" sz="2900" dirty="0" smtClean="0"/>
          </a:p>
          <a:p>
            <a:pPr lvl="1" eaLnBrk="1" hangingPunct="1">
              <a:lnSpc>
                <a:spcPct val="90000"/>
              </a:lnSpc>
              <a:buSzTx/>
            </a:pPr>
            <a:r>
              <a:rPr lang="pl-PL" dirty="0" smtClean="0"/>
              <a:t>Zbierają informacje ze środowiska systemu. Przykładami takich komponentów są radary w systemie kontroli lotów, detektory papieru w drukarkach laserowych i termopara w piecu.</a:t>
            </a:r>
            <a:endParaRPr lang="en-GB" dirty="0" smtClean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pl-PL" sz="2900" dirty="0" smtClean="0"/>
              <a:t>Komponenty efektorowe (uruchamiające)</a:t>
            </a:r>
            <a:endParaRPr lang="en-GB" sz="2900" dirty="0" smtClean="0"/>
          </a:p>
          <a:p>
            <a:pPr lvl="1" eaLnBrk="1" hangingPunct="1">
              <a:lnSpc>
                <a:spcPct val="90000"/>
              </a:lnSpc>
              <a:buSzTx/>
            </a:pPr>
            <a:r>
              <a:rPr lang="pl-PL" dirty="0" smtClean="0"/>
              <a:t>Powodują zmiany w środowisku systemu. Przykładami takich komponentów są zawory, które otwierają się i zamykają, aby zwiększyć lub zmniejszyć przepływ cieczy w rurze, stateczniki samolotu, które wyznaczają kierunek lotu, i mechanizm wciągania papieru do drukarki, który przesuwa papier za detektor papieru. </a:t>
            </a:r>
            <a:endParaRPr lang="en-GB" dirty="0" smtClean="0"/>
          </a:p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pl-PL" sz="2900" dirty="0" smtClean="0"/>
              <a:t>Komponenty obliczeniowe</a:t>
            </a:r>
          </a:p>
          <a:p>
            <a:pPr lvl="1" eaLnBrk="1" hangingPunct="1">
              <a:lnSpc>
                <a:spcPct val="90000"/>
              </a:lnSpc>
              <a:buSzTx/>
            </a:pPr>
            <a:r>
              <a:rPr lang="pl-PL" dirty="0" smtClean="0"/>
              <a:t>Pobierają dane wejściowe, wykonują na nich pewne obliczenia i wytwarzają wyniki. Przykładem takiego komponentu jest procesor zmiennopozycyjny, który wykonuje obliczenia na liczbach rzeczywistych.</a:t>
            </a:r>
            <a:endParaRPr lang="en-GB" dirty="0" smtClean="0"/>
          </a:p>
        </p:txBody>
      </p:sp>
      <p:sp>
        <p:nvSpPr>
          <p:cNvPr id="43012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24CDEA-2015-46A5-8F0C-A6C129BBD36C}" type="slidenum">
              <a:rPr lang="pl-PL" smtClean="0"/>
              <a:pPr/>
              <a:t>39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 descr="Large confetti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67" tIns="44440" rIns="90467" bIns="44440"/>
          <a:lstStyle/>
          <a:p>
            <a:pPr eaLnBrk="1" hangingPunct="1"/>
            <a:r>
              <a:rPr lang="pl-PL" smtClean="0"/>
              <a:t>Zawartość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 lIns="90467" tIns="44440" rIns="90467" bIns="44440"/>
          <a:lstStyle/>
          <a:p>
            <a:pPr eaLnBrk="1" hangingPunct="1"/>
            <a:r>
              <a:rPr lang="pl-PL" smtClean="0"/>
              <a:t>Podstawowe zagadnienie w inżynierii oprogramowania </a:t>
            </a:r>
          </a:p>
          <a:p>
            <a:pPr eaLnBrk="1" hangingPunct="1"/>
            <a:r>
              <a:rPr lang="pl-PL" smtClean="0"/>
              <a:t>Etyczna i zawodowa odpowiedzialność</a:t>
            </a:r>
          </a:p>
        </p:txBody>
      </p:sp>
      <p:sp>
        <p:nvSpPr>
          <p:cNvPr id="6148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911014"/>
            <a:endParaRPr lang="pl-PL" dirty="0" smtClean="0"/>
          </a:p>
        </p:txBody>
      </p:sp>
      <p:sp>
        <p:nvSpPr>
          <p:cNvPr id="6149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8276DF-2032-433B-85E9-7B58BF5A0F55}" type="slidenum">
              <a:rPr lang="pl-PL" smtClean="0"/>
              <a:pPr/>
              <a:t>4</a:t>
            </a:fld>
            <a:endParaRPr lang="pl-PL" smtClean="0"/>
          </a:p>
        </p:txBody>
      </p:sp>
      <p:sp>
        <p:nvSpPr>
          <p:cNvPr id="2" name="Prostokąt 1"/>
          <p:cNvSpPr/>
          <p:nvPr/>
        </p:nvSpPr>
        <p:spPr>
          <a:xfrm>
            <a:off x="232470" y="4424412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Nie posyłaj kaczek do szkoły dla orłów", czyli czego </a:t>
            </a:r>
            <a:r>
              <a:rPr lang="pl-PL" dirty="0" smtClean="0"/>
              <a:t>nie usłyszysz </a:t>
            </a:r>
            <a:r>
              <a:rPr lang="pl-PL" dirty="0"/>
              <a:t>od </a:t>
            </a:r>
            <a:r>
              <a:rPr lang="pl-PL" dirty="0" err="1" smtClean="0"/>
              <a:t>coach'a</a:t>
            </a:r>
            <a:r>
              <a:rPr lang="pl-PL" smtClean="0"/>
              <a:t>. Cytat </a:t>
            </a:r>
            <a:r>
              <a:rPr lang="pl-PL" dirty="0"/>
              <a:t>pochodzi od Johna C. Maxwella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478" y="752004"/>
            <a:ext cx="8026400" cy="817562"/>
          </a:xfrm>
          <a:noFill/>
        </p:spPr>
        <p:txBody>
          <a:bodyPr lIns="90453" tIns="44433" rIns="90453" bIns="44433">
            <a:normAutofit fontScale="90000"/>
          </a:bodyPr>
          <a:lstStyle/>
          <a:p>
            <a:pPr eaLnBrk="1" hangingPunct="1"/>
            <a:r>
              <a:rPr lang="pl-PL" dirty="0" smtClean="0"/>
              <a:t> C.d. przykładów komponentów funkcjonalnych systemu </a:t>
            </a:r>
            <a:endParaRPr lang="en-GB" dirty="0" smtClean="0"/>
          </a:p>
        </p:txBody>
      </p:sp>
      <p:sp>
        <p:nvSpPr>
          <p:cNvPr id="440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48494" y="1936056"/>
            <a:ext cx="8280919" cy="4896544"/>
          </a:xfrm>
          <a:noFill/>
        </p:spPr>
        <p:txBody>
          <a:bodyPr lIns="90453" tIns="44433" rIns="90453" bIns="44433"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r>
              <a:rPr lang="pl-PL" sz="2900" dirty="0" smtClean="0"/>
              <a:t>Komponenty komunikacyjne</a:t>
            </a:r>
            <a:endParaRPr lang="en-GB" sz="2900" dirty="0" smtClean="0"/>
          </a:p>
          <a:p>
            <a:pPr lvl="1" eaLnBrk="1" hangingPunct="1">
              <a:lnSpc>
                <a:spcPct val="90000"/>
              </a:lnSpc>
              <a:buSzTx/>
            </a:pPr>
            <a:r>
              <a:rPr lang="pl-PL" sz="2400" dirty="0" smtClean="0"/>
              <a:t>Umożliwiają komunikację innym komponentom systemu. Przykładem takiego komponentu jest sieć</a:t>
            </a:r>
            <a:r>
              <a:rPr lang="en-US" sz="2400" dirty="0" smtClean="0"/>
              <a:t> </a:t>
            </a:r>
            <a:r>
              <a:rPr lang="pl-PL" sz="2400" dirty="0" smtClean="0"/>
              <a:t>łącząca różne komputery wewnątrz budynku.</a:t>
            </a:r>
            <a:endParaRPr lang="en-GB" sz="2400" dirty="0" smtClean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pl-PL" sz="2900" dirty="0" smtClean="0"/>
              <a:t>Komponenty koordynujące</a:t>
            </a:r>
            <a:r>
              <a:rPr lang="en-GB" sz="2900" dirty="0" smtClean="0"/>
              <a:t> </a:t>
            </a:r>
          </a:p>
          <a:p>
            <a:pPr lvl="1" eaLnBrk="1" hangingPunct="1">
              <a:lnSpc>
                <a:spcPct val="90000"/>
              </a:lnSpc>
              <a:buSzTx/>
            </a:pPr>
            <a:r>
              <a:rPr lang="pl-PL" sz="2400" dirty="0" smtClean="0"/>
              <a:t>Koordynują operacje innych komponentów. Np. w układach czasu rzeczywistego jest to komponent szeregujący zadania.</a:t>
            </a:r>
            <a:endParaRPr lang="en-GB" sz="2400" dirty="0" smtClean="0"/>
          </a:p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pl-PL" sz="2900" dirty="0" smtClean="0"/>
              <a:t>Komponenty interfejsu</a:t>
            </a:r>
          </a:p>
          <a:p>
            <a:pPr lvl="1" eaLnBrk="1" hangingPunct="1">
              <a:lnSpc>
                <a:spcPct val="90000"/>
              </a:lnSpc>
              <a:buSzTx/>
            </a:pPr>
            <a:r>
              <a:rPr lang="pl-PL" sz="2400" dirty="0" smtClean="0"/>
              <a:t>Przetwarzają dane w reprezentacji używanej przez jedne komponenty na reprezentacje używane przez inne komponenty. Przykładem może być komponent interfejsu do komunikacji z człowiekiem, który pobiera pewien model systemu i wyświetla go operatorowi. Innym przykładem jest przetwornik analogowo-cyfrowy, który zamienia wejście analogowe na wyjście cyfrowe.</a:t>
            </a:r>
            <a:endParaRPr lang="en-GB" sz="2400" dirty="0" smtClean="0"/>
          </a:p>
        </p:txBody>
      </p:sp>
      <p:sp>
        <p:nvSpPr>
          <p:cNvPr id="44036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29ACFB-2445-4CAC-B566-2750F54943F0}" type="slidenum">
              <a:rPr lang="pl-PL" smtClean="0"/>
              <a:pPr/>
              <a:t>40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91964"/>
            <a:ext cx="8195310" cy="1062849"/>
          </a:xfrm>
          <a:noFill/>
        </p:spPr>
        <p:txBody>
          <a:bodyPr lIns="90453" tIns="44433" rIns="90453" bIns="44433"/>
          <a:lstStyle/>
          <a:p>
            <a:pPr eaLnBrk="1" hangingPunct="1"/>
            <a:r>
              <a:rPr lang="pl-PL" dirty="0" smtClean="0"/>
              <a:t>Proces inżynierii systemów</a:t>
            </a:r>
            <a:endParaRPr lang="en-GB" dirty="0" smtClean="0"/>
          </a:p>
        </p:txBody>
      </p:sp>
      <p:sp>
        <p:nvSpPr>
          <p:cNvPr id="45083" name="Symbol zastępczy numeru slajdu 2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5599E6-856F-4DED-8F4A-BABCCF3B35D7}" type="slidenum">
              <a:rPr lang="pl-PL" smtClean="0"/>
              <a:pPr/>
              <a:t>41</a:t>
            </a:fld>
            <a:endParaRPr lang="pl-PL" smtClean="0"/>
          </a:p>
        </p:txBody>
      </p:sp>
      <p:sp>
        <p:nvSpPr>
          <p:cNvPr id="45059" name="Oval 458"/>
          <p:cNvSpPr>
            <a:spLocks noChangeArrowheads="1"/>
          </p:cNvSpPr>
          <p:nvPr/>
        </p:nvSpPr>
        <p:spPr bwMode="auto">
          <a:xfrm>
            <a:off x="6554788" y="3013077"/>
            <a:ext cx="133350" cy="1143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86912" tIns="43455" rIns="86912" bIns="43455"/>
          <a:lstStyle/>
          <a:p>
            <a:endParaRPr lang="pl-PL"/>
          </a:p>
        </p:txBody>
      </p:sp>
      <p:sp>
        <p:nvSpPr>
          <p:cNvPr id="45060" name="Rectangle 469"/>
          <p:cNvSpPr>
            <a:spLocks noChangeArrowheads="1"/>
          </p:cNvSpPr>
          <p:nvPr/>
        </p:nvSpPr>
        <p:spPr bwMode="auto">
          <a:xfrm>
            <a:off x="6529390" y="2986088"/>
            <a:ext cx="65" cy="367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endParaRPr lang="pl-PL">
              <a:latin typeface="Times" charset="0"/>
            </a:endParaRPr>
          </a:p>
        </p:txBody>
      </p:sp>
      <p:sp>
        <p:nvSpPr>
          <p:cNvPr id="45061" name="Oval 491"/>
          <p:cNvSpPr>
            <a:spLocks noChangeArrowheads="1"/>
          </p:cNvSpPr>
          <p:nvPr/>
        </p:nvSpPr>
        <p:spPr bwMode="auto">
          <a:xfrm>
            <a:off x="7639052" y="1851027"/>
            <a:ext cx="211138" cy="225425"/>
          </a:xfrm>
          <a:prstGeom prst="ellipse">
            <a:avLst/>
          </a:prstGeom>
          <a:solidFill>
            <a:srgbClr val="FDFEFF"/>
          </a:solidFill>
          <a:ln w="9525">
            <a:noFill/>
            <a:round/>
            <a:headEnd/>
            <a:tailEnd/>
          </a:ln>
        </p:spPr>
        <p:txBody>
          <a:bodyPr lIns="86912" tIns="43455" rIns="86912" bIns="43455"/>
          <a:lstStyle/>
          <a:p>
            <a:endParaRPr lang="pl-PL"/>
          </a:p>
        </p:txBody>
      </p:sp>
      <p:sp>
        <p:nvSpPr>
          <p:cNvPr id="45062" name="Oval 492"/>
          <p:cNvSpPr>
            <a:spLocks noChangeArrowheads="1"/>
          </p:cNvSpPr>
          <p:nvPr/>
        </p:nvSpPr>
        <p:spPr bwMode="auto">
          <a:xfrm>
            <a:off x="7691440" y="1906590"/>
            <a:ext cx="104775" cy="112712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86912" tIns="43455" rIns="86912" bIns="43455"/>
          <a:lstStyle/>
          <a:p>
            <a:endParaRPr lang="pl-PL"/>
          </a:p>
        </p:txBody>
      </p:sp>
      <p:graphicFrame>
        <p:nvGraphicFramePr>
          <p:cNvPr id="29" name="Diagram 28"/>
          <p:cNvGraphicFramePr/>
          <p:nvPr/>
        </p:nvGraphicFramePr>
        <p:xfrm>
          <a:off x="520502" y="1832124"/>
          <a:ext cx="7992888" cy="4047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01" name="Rectangle 380"/>
          <p:cNvSpPr>
            <a:spLocks noChangeArrowheads="1"/>
          </p:cNvSpPr>
          <p:nvPr/>
        </p:nvSpPr>
        <p:spPr bwMode="auto">
          <a:xfrm>
            <a:off x="3472830" y="1832124"/>
            <a:ext cx="2171700" cy="8350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6912" tIns="43455" rIns="86912" bIns="43455"/>
          <a:lstStyle/>
          <a:p>
            <a:pPr algn="ctr" eaLnBrk="0" hangingPunct="0"/>
            <a:endParaRPr lang="pl-PL" sz="1500" dirty="0" smtClean="0">
              <a:solidFill>
                <a:schemeClr val="tx1"/>
              </a:solidFill>
              <a:latin typeface="Times" charset="0"/>
            </a:endParaRPr>
          </a:p>
          <a:p>
            <a:pPr algn="ctr" eaLnBrk="0" hangingPunct="0"/>
            <a:r>
              <a:rPr lang="pl-PL" sz="1500" dirty="0" smtClean="0">
                <a:solidFill>
                  <a:schemeClr val="tx1"/>
                </a:solidFill>
                <a:latin typeface="Times" charset="0"/>
              </a:rPr>
              <a:t>Inżynieria elektroniczna</a:t>
            </a:r>
            <a:endParaRPr lang="pl-PL" sz="150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46104" name="Rectangle 383"/>
          <p:cNvSpPr>
            <a:spLocks noChangeArrowheads="1"/>
          </p:cNvSpPr>
          <p:nvPr/>
        </p:nvSpPr>
        <p:spPr bwMode="auto">
          <a:xfrm>
            <a:off x="3631577" y="5162548"/>
            <a:ext cx="2044303" cy="7653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6912" tIns="43455" rIns="86912" bIns="43455"/>
          <a:lstStyle/>
          <a:p>
            <a:endParaRPr lang="pl-PL"/>
          </a:p>
        </p:txBody>
      </p:sp>
      <p:sp>
        <p:nvSpPr>
          <p:cNvPr id="46105" name="AutoShape 384"/>
          <p:cNvSpPr>
            <a:spLocks noChangeArrowheads="1"/>
          </p:cNvSpPr>
          <p:nvPr/>
        </p:nvSpPr>
        <p:spPr bwMode="auto">
          <a:xfrm>
            <a:off x="3542678" y="3425974"/>
            <a:ext cx="2032000" cy="1063625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86912" tIns="43455" rIns="86912" bIns="43455" anchor="ctr"/>
          <a:lstStyle/>
          <a:p>
            <a:endParaRPr lang="pl-PL"/>
          </a:p>
        </p:txBody>
      </p:sp>
      <p:sp>
        <p:nvSpPr>
          <p:cNvPr id="46103" name="Rectangle 382"/>
          <p:cNvSpPr>
            <a:spLocks noChangeArrowheads="1"/>
          </p:cNvSpPr>
          <p:nvPr/>
        </p:nvSpPr>
        <p:spPr bwMode="auto">
          <a:xfrm>
            <a:off x="999503" y="5007124"/>
            <a:ext cx="1943100" cy="7540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6912" tIns="43455" rIns="86912" bIns="43455"/>
          <a:lstStyle/>
          <a:p>
            <a:endParaRPr lang="pl-PL"/>
          </a:p>
        </p:txBody>
      </p:sp>
      <p:sp>
        <p:nvSpPr>
          <p:cNvPr id="46102" name="Rectangle 381"/>
          <p:cNvSpPr>
            <a:spLocks noChangeArrowheads="1"/>
          </p:cNvSpPr>
          <p:nvPr/>
        </p:nvSpPr>
        <p:spPr bwMode="auto">
          <a:xfrm>
            <a:off x="951880" y="3502172"/>
            <a:ext cx="1941513" cy="7540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6912" tIns="43455" rIns="86912" bIns="43455"/>
          <a:lstStyle/>
          <a:p>
            <a:endParaRPr lang="pl-PL"/>
          </a:p>
        </p:txBody>
      </p:sp>
      <p:sp>
        <p:nvSpPr>
          <p:cNvPr id="46087" name="Rectangle 303"/>
          <p:cNvSpPr>
            <a:spLocks noChangeArrowheads="1"/>
          </p:cNvSpPr>
          <p:nvPr/>
        </p:nvSpPr>
        <p:spPr bwMode="auto">
          <a:xfrm>
            <a:off x="882030" y="1832122"/>
            <a:ext cx="2122488" cy="8207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6912" tIns="43455" rIns="86912" bIns="43455"/>
          <a:lstStyle/>
          <a:p>
            <a:endParaRPr lang="pl-PL"/>
          </a:p>
        </p:txBody>
      </p:sp>
      <p:sp>
        <p:nvSpPr>
          <p:cNvPr id="46100" name="Rectangle 379"/>
          <p:cNvSpPr>
            <a:spLocks noChangeArrowheads="1"/>
          </p:cNvSpPr>
          <p:nvPr/>
        </p:nvSpPr>
        <p:spPr bwMode="auto">
          <a:xfrm>
            <a:off x="6274766" y="1908324"/>
            <a:ext cx="2171700" cy="8350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6912" tIns="43455" rIns="86912" bIns="43455"/>
          <a:lstStyle/>
          <a:p>
            <a:endParaRPr lang="pl-PL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462" y="607988"/>
            <a:ext cx="8026400" cy="1031875"/>
          </a:xfrm>
          <a:noFill/>
        </p:spPr>
        <p:txBody>
          <a:bodyPr lIns="90453" tIns="44433" rIns="90453" bIns="44433">
            <a:normAutofit fontScale="90000"/>
          </a:bodyPr>
          <a:lstStyle/>
          <a:p>
            <a:pPr eaLnBrk="1" hangingPunct="1"/>
            <a:r>
              <a:rPr lang="en-GB" dirty="0" smtClean="0"/>
              <a:t>Inter</a:t>
            </a:r>
            <a:r>
              <a:rPr lang="pl-PL" dirty="0" smtClean="0"/>
              <a:t>dyscyplinarna zawiłość inżynierii systemów</a:t>
            </a:r>
            <a:endParaRPr lang="en-GB" dirty="0" smtClean="0"/>
          </a:p>
        </p:txBody>
      </p:sp>
      <p:sp>
        <p:nvSpPr>
          <p:cNvPr id="46114" name="Symbol zastępczy numeru slajdu 3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5D4F39-810E-48BC-B639-6B25476FA3F2}" type="slidenum">
              <a:rPr lang="pl-PL" smtClean="0"/>
              <a:pPr/>
              <a:t>42</a:t>
            </a:fld>
            <a:endParaRPr lang="pl-PL" smtClean="0"/>
          </a:p>
        </p:txBody>
      </p:sp>
      <p:sp>
        <p:nvSpPr>
          <p:cNvPr id="46091" name="Text Box 360"/>
          <p:cNvSpPr txBox="1">
            <a:spLocks noChangeArrowheads="1"/>
          </p:cNvSpPr>
          <p:nvPr/>
        </p:nvSpPr>
        <p:spPr bwMode="auto">
          <a:xfrm>
            <a:off x="304478" y="2048148"/>
            <a:ext cx="3312367" cy="318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912" tIns="43455" rIns="86912" bIns="43455">
            <a:spAutoFit/>
          </a:bodyPr>
          <a:lstStyle/>
          <a:p>
            <a:pPr algn="ctr" eaLnBrk="0" hangingPunct="0"/>
            <a:r>
              <a:rPr lang="pl-PL" sz="1500" dirty="0">
                <a:latin typeface="Times" charset="0"/>
              </a:rPr>
              <a:t>Inżynieria</a:t>
            </a:r>
            <a:r>
              <a:rPr lang="pl-PL" sz="1300" dirty="0">
                <a:latin typeface="Times" charset="0"/>
              </a:rPr>
              <a:t> oprogramowania</a:t>
            </a:r>
          </a:p>
        </p:txBody>
      </p:sp>
      <p:sp>
        <p:nvSpPr>
          <p:cNvPr id="46093" name="Text Box 362"/>
          <p:cNvSpPr txBox="1">
            <a:spLocks noChangeArrowheads="1"/>
          </p:cNvSpPr>
          <p:nvPr/>
        </p:nvSpPr>
        <p:spPr bwMode="auto">
          <a:xfrm>
            <a:off x="5993110" y="2048148"/>
            <a:ext cx="2754312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912" tIns="43455" rIns="86912" bIns="43455">
            <a:spAutoFit/>
          </a:bodyPr>
          <a:lstStyle/>
          <a:p>
            <a:pPr algn="ctr" eaLnBrk="0" hangingPunct="0"/>
            <a:r>
              <a:rPr lang="pl-PL" sz="1500" dirty="0">
                <a:latin typeface="Times" charset="0"/>
              </a:rPr>
              <a:t>Inżynieria</a:t>
            </a:r>
            <a:r>
              <a:rPr lang="pl-PL" sz="1300" dirty="0">
                <a:latin typeface="Times" charset="0"/>
              </a:rPr>
              <a:t> mechaniczna</a:t>
            </a:r>
          </a:p>
        </p:txBody>
      </p:sp>
      <p:sp>
        <p:nvSpPr>
          <p:cNvPr id="46084" name="Rectangle 234"/>
          <p:cNvSpPr>
            <a:spLocks noChangeArrowheads="1"/>
          </p:cNvSpPr>
          <p:nvPr/>
        </p:nvSpPr>
        <p:spPr bwMode="auto">
          <a:xfrm>
            <a:off x="6414466" y="3730772"/>
            <a:ext cx="1943100" cy="7540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6912" tIns="43455" rIns="86912" bIns="43455"/>
          <a:lstStyle/>
          <a:p>
            <a:endParaRPr lang="pl-PL"/>
          </a:p>
        </p:txBody>
      </p:sp>
      <p:sp>
        <p:nvSpPr>
          <p:cNvPr id="46085" name="Oval 263"/>
          <p:cNvSpPr>
            <a:spLocks noChangeArrowheads="1"/>
          </p:cNvSpPr>
          <p:nvPr/>
        </p:nvSpPr>
        <p:spPr bwMode="auto">
          <a:xfrm>
            <a:off x="1894853" y="3781572"/>
            <a:ext cx="120650" cy="1206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6912" tIns="43455" rIns="86912" bIns="43455"/>
          <a:lstStyle/>
          <a:p>
            <a:endParaRPr lang="pl-PL"/>
          </a:p>
        </p:txBody>
      </p:sp>
      <p:sp>
        <p:nvSpPr>
          <p:cNvPr id="46088" name="Oval 338"/>
          <p:cNvSpPr>
            <a:spLocks noChangeArrowheads="1"/>
          </p:cNvSpPr>
          <p:nvPr/>
        </p:nvSpPr>
        <p:spPr bwMode="auto">
          <a:xfrm>
            <a:off x="1834528" y="5262710"/>
            <a:ext cx="241300" cy="2413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6912" tIns="43455" rIns="86912" bIns="43455"/>
          <a:lstStyle/>
          <a:p>
            <a:endParaRPr lang="pl-PL"/>
          </a:p>
        </p:txBody>
      </p:sp>
      <p:sp>
        <p:nvSpPr>
          <p:cNvPr id="46089" name="Oval 339"/>
          <p:cNvSpPr>
            <a:spLocks noChangeArrowheads="1"/>
          </p:cNvSpPr>
          <p:nvPr/>
        </p:nvSpPr>
        <p:spPr bwMode="auto">
          <a:xfrm>
            <a:off x="1894853" y="5323037"/>
            <a:ext cx="120650" cy="122237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6912" tIns="43455" rIns="86912" bIns="43455"/>
          <a:lstStyle/>
          <a:p>
            <a:endParaRPr lang="pl-PL"/>
          </a:p>
        </p:txBody>
      </p:sp>
      <p:sp>
        <p:nvSpPr>
          <p:cNvPr id="46090" name="Rectangle 340"/>
          <p:cNvSpPr>
            <a:spLocks noChangeArrowheads="1"/>
          </p:cNvSpPr>
          <p:nvPr/>
        </p:nvSpPr>
        <p:spPr bwMode="auto">
          <a:xfrm>
            <a:off x="6344616" y="5248424"/>
            <a:ext cx="1943100" cy="7540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6912" tIns="43455" rIns="86912" bIns="43455"/>
          <a:lstStyle/>
          <a:p>
            <a:endParaRPr lang="pl-PL"/>
          </a:p>
        </p:txBody>
      </p:sp>
      <p:sp>
        <p:nvSpPr>
          <p:cNvPr id="46094" name="Text Box 365"/>
          <p:cNvSpPr txBox="1">
            <a:spLocks noChangeArrowheads="1"/>
          </p:cNvSpPr>
          <p:nvPr/>
        </p:nvSpPr>
        <p:spPr bwMode="auto">
          <a:xfrm>
            <a:off x="1021729" y="3705372"/>
            <a:ext cx="1784606" cy="317776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86912" tIns="43455" rIns="86912" bIns="43455">
            <a:spAutoFit/>
          </a:bodyPr>
          <a:lstStyle/>
          <a:p>
            <a:pPr eaLnBrk="0" hangingPunct="0"/>
            <a:r>
              <a:rPr lang="pl-PL" sz="1500" dirty="0">
                <a:latin typeface="Times" charset="0"/>
              </a:rPr>
              <a:t>Inżynieria</a:t>
            </a:r>
            <a:r>
              <a:rPr lang="pl-PL" sz="1300" dirty="0">
                <a:latin typeface="Times" charset="0"/>
              </a:rPr>
              <a:t> </a:t>
            </a:r>
            <a:r>
              <a:rPr lang="en-US" sz="1300" dirty="0">
                <a:latin typeface="Times" charset="0"/>
              </a:rPr>
              <a:t>s</a:t>
            </a:r>
            <a:r>
              <a:rPr lang="pl-PL" sz="1300" dirty="0" err="1">
                <a:latin typeface="Times" charset="0"/>
              </a:rPr>
              <a:t>trukturalna</a:t>
            </a:r>
            <a:endParaRPr lang="pl-PL" sz="1300" dirty="0">
              <a:latin typeface="Times" charset="0"/>
            </a:endParaRPr>
          </a:p>
        </p:txBody>
      </p:sp>
      <p:sp>
        <p:nvSpPr>
          <p:cNvPr id="46095" name="Text Box 366"/>
          <p:cNvSpPr txBox="1">
            <a:spLocks noChangeArrowheads="1"/>
          </p:cNvSpPr>
          <p:nvPr/>
        </p:nvSpPr>
        <p:spPr bwMode="auto">
          <a:xfrm>
            <a:off x="3809378" y="3741886"/>
            <a:ext cx="1484313" cy="486426"/>
          </a:xfrm>
          <a:prstGeom prst="rect">
            <a:avLst/>
          </a:prstGeom>
          <a:solidFill>
            <a:schemeClr val="accent2"/>
          </a:solidFill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6912" tIns="43455" rIns="86912" bIns="43455">
            <a:spAutoFit/>
          </a:bodyPr>
          <a:lstStyle/>
          <a:p>
            <a:pPr algn="ctr" eaLnBrk="0" hangingPunct="0"/>
            <a:r>
              <a:rPr lang="pl-PL" sz="1300" dirty="0">
                <a:solidFill>
                  <a:schemeClr val="bg1"/>
                </a:solidFill>
                <a:latin typeface="Times" charset="0"/>
              </a:rPr>
              <a:t>Inżynieria systemu kontroli lotów</a:t>
            </a:r>
          </a:p>
        </p:txBody>
      </p:sp>
      <p:sp>
        <p:nvSpPr>
          <p:cNvPr id="46096" name="Text Box 367"/>
          <p:cNvSpPr txBox="1">
            <a:spLocks noChangeArrowheads="1"/>
          </p:cNvSpPr>
          <p:nvPr/>
        </p:nvSpPr>
        <p:spPr bwMode="auto">
          <a:xfrm>
            <a:off x="6484316" y="3881587"/>
            <a:ext cx="1752600" cy="517089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6912" tIns="43455" rIns="86912" bIns="43455">
            <a:spAutoFit/>
          </a:bodyPr>
          <a:lstStyle/>
          <a:p>
            <a:pPr algn="ctr" eaLnBrk="0" hangingPunct="0"/>
            <a:r>
              <a:rPr lang="pl-PL" sz="1500" dirty="0">
                <a:latin typeface="Times" charset="0"/>
              </a:rPr>
              <a:t>Projektowanie</a:t>
            </a:r>
            <a:r>
              <a:rPr lang="pl-PL" sz="1300" dirty="0">
                <a:latin typeface="Times" charset="0"/>
              </a:rPr>
              <a:t> interfejsu użytkownika</a:t>
            </a:r>
          </a:p>
        </p:txBody>
      </p:sp>
      <p:sp>
        <p:nvSpPr>
          <p:cNvPr id="46097" name="Text Box 371"/>
          <p:cNvSpPr txBox="1">
            <a:spLocks noChangeArrowheads="1"/>
          </p:cNvSpPr>
          <p:nvPr/>
        </p:nvSpPr>
        <p:spPr bwMode="auto">
          <a:xfrm>
            <a:off x="1147142" y="5234136"/>
            <a:ext cx="1470131" cy="317776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86912" tIns="43455" rIns="86912" bIns="43455">
            <a:spAutoFit/>
          </a:bodyPr>
          <a:lstStyle/>
          <a:p>
            <a:pPr eaLnBrk="0" hangingPunct="0"/>
            <a:r>
              <a:rPr lang="pl-PL" sz="1500" dirty="0">
                <a:latin typeface="Times" charset="0"/>
              </a:rPr>
              <a:t>Inżynieria</a:t>
            </a:r>
            <a:r>
              <a:rPr lang="pl-PL" sz="1300" dirty="0">
                <a:latin typeface="Times" charset="0"/>
              </a:rPr>
              <a:t> lądowa</a:t>
            </a:r>
          </a:p>
        </p:txBody>
      </p:sp>
      <p:sp>
        <p:nvSpPr>
          <p:cNvPr id="46098" name="Text Box 372"/>
          <p:cNvSpPr txBox="1">
            <a:spLocks noChangeArrowheads="1"/>
          </p:cNvSpPr>
          <p:nvPr/>
        </p:nvSpPr>
        <p:spPr bwMode="auto">
          <a:xfrm>
            <a:off x="3809380" y="5310337"/>
            <a:ext cx="1755872" cy="317776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86912" tIns="43455" rIns="86912" bIns="43455">
            <a:spAutoFit/>
          </a:bodyPr>
          <a:lstStyle/>
          <a:p>
            <a:pPr eaLnBrk="0" hangingPunct="0"/>
            <a:r>
              <a:rPr lang="pl-PL" sz="1500" dirty="0">
                <a:latin typeface="Times" charset="0"/>
              </a:rPr>
              <a:t>Inżynieria</a:t>
            </a:r>
            <a:r>
              <a:rPr lang="pl-PL" sz="1300" dirty="0">
                <a:latin typeface="Times" charset="0"/>
              </a:rPr>
              <a:t> elektryczna</a:t>
            </a:r>
          </a:p>
        </p:txBody>
      </p:sp>
      <p:sp>
        <p:nvSpPr>
          <p:cNvPr id="46099" name="Text Box 378"/>
          <p:cNvSpPr txBox="1">
            <a:spLocks noChangeArrowheads="1"/>
          </p:cNvSpPr>
          <p:nvPr/>
        </p:nvSpPr>
        <p:spPr bwMode="auto">
          <a:xfrm>
            <a:off x="6695455" y="5477022"/>
            <a:ext cx="1325563" cy="31750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6912" tIns="43455" rIns="86912" bIns="43455">
            <a:spAutoFit/>
          </a:bodyPr>
          <a:lstStyle/>
          <a:p>
            <a:pPr eaLnBrk="0" hangingPunct="0"/>
            <a:r>
              <a:rPr lang="pl-PL" sz="1500" dirty="0" smtClean="0">
                <a:latin typeface="Times" charset="0"/>
              </a:rPr>
              <a:t>Architektura</a:t>
            </a:r>
            <a:endParaRPr lang="pl-PL" sz="1500" dirty="0">
              <a:latin typeface="Times" charset="0"/>
            </a:endParaRPr>
          </a:p>
        </p:txBody>
      </p:sp>
      <p:sp>
        <p:nvSpPr>
          <p:cNvPr id="46106" name="Line 392"/>
          <p:cNvSpPr>
            <a:spLocks noChangeShapeType="1"/>
          </p:cNvSpPr>
          <p:nvPr/>
        </p:nvSpPr>
        <p:spPr bwMode="auto">
          <a:xfrm>
            <a:off x="4523753" y="2667147"/>
            <a:ext cx="0" cy="75882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6912" tIns="43455" rIns="86912" bIns="43455"/>
          <a:lstStyle/>
          <a:p>
            <a:endParaRPr lang="pl-PL"/>
          </a:p>
        </p:txBody>
      </p:sp>
      <p:sp>
        <p:nvSpPr>
          <p:cNvPr id="46107" name="Line 393"/>
          <p:cNvSpPr>
            <a:spLocks noChangeShapeType="1"/>
          </p:cNvSpPr>
          <p:nvPr/>
        </p:nvSpPr>
        <p:spPr bwMode="auto">
          <a:xfrm>
            <a:off x="4523753" y="4489599"/>
            <a:ext cx="0" cy="68262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6912" tIns="43455" rIns="86912" bIns="43455"/>
          <a:lstStyle/>
          <a:p>
            <a:endParaRPr lang="pl-PL"/>
          </a:p>
        </p:txBody>
      </p:sp>
      <p:sp>
        <p:nvSpPr>
          <p:cNvPr id="46108" name="Line 394"/>
          <p:cNvSpPr>
            <a:spLocks noChangeShapeType="1"/>
          </p:cNvSpPr>
          <p:nvPr/>
        </p:nvSpPr>
        <p:spPr bwMode="auto">
          <a:xfrm>
            <a:off x="2912443" y="3957785"/>
            <a:ext cx="630237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6912" tIns="43455" rIns="86912" bIns="43455"/>
          <a:lstStyle/>
          <a:p>
            <a:endParaRPr lang="pl-PL"/>
          </a:p>
        </p:txBody>
      </p:sp>
      <p:sp>
        <p:nvSpPr>
          <p:cNvPr id="46109" name="Line 395"/>
          <p:cNvSpPr>
            <a:spLocks noChangeShapeType="1"/>
          </p:cNvSpPr>
          <p:nvPr/>
        </p:nvSpPr>
        <p:spPr bwMode="auto">
          <a:xfrm>
            <a:off x="5574678" y="4033985"/>
            <a:ext cx="839788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6912" tIns="43455" rIns="86912" bIns="43455"/>
          <a:lstStyle/>
          <a:p>
            <a:endParaRPr lang="pl-PL"/>
          </a:p>
        </p:txBody>
      </p:sp>
      <p:sp>
        <p:nvSpPr>
          <p:cNvPr id="46110" name="Line 396"/>
          <p:cNvSpPr>
            <a:spLocks noChangeShapeType="1"/>
          </p:cNvSpPr>
          <p:nvPr/>
        </p:nvSpPr>
        <p:spPr bwMode="auto">
          <a:xfrm>
            <a:off x="2563193" y="2667149"/>
            <a:ext cx="1190625" cy="83502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6912" tIns="43455" rIns="86912" bIns="43455"/>
          <a:lstStyle/>
          <a:p>
            <a:endParaRPr lang="pl-PL"/>
          </a:p>
        </p:txBody>
      </p:sp>
      <p:sp>
        <p:nvSpPr>
          <p:cNvPr id="46111" name="Line 397"/>
          <p:cNvSpPr>
            <a:spLocks noChangeShapeType="1"/>
          </p:cNvSpPr>
          <p:nvPr/>
        </p:nvSpPr>
        <p:spPr bwMode="auto">
          <a:xfrm flipV="1">
            <a:off x="2633043" y="4337199"/>
            <a:ext cx="1050925" cy="684213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6912" tIns="43455" rIns="86912" bIns="43455"/>
          <a:lstStyle/>
          <a:p>
            <a:endParaRPr lang="pl-PL"/>
          </a:p>
        </p:txBody>
      </p:sp>
      <p:sp>
        <p:nvSpPr>
          <p:cNvPr id="46112" name="Line 398"/>
          <p:cNvSpPr>
            <a:spLocks noChangeShapeType="1"/>
          </p:cNvSpPr>
          <p:nvPr/>
        </p:nvSpPr>
        <p:spPr bwMode="auto">
          <a:xfrm flipH="1">
            <a:off x="5434980" y="2743349"/>
            <a:ext cx="1190625" cy="83502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6912" tIns="43455" rIns="86912" bIns="43455"/>
          <a:lstStyle/>
          <a:p>
            <a:endParaRPr lang="pl-PL"/>
          </a:p>
        </p:txBody>
      </p:sp>
      <p:sp>
        <p:nvSpPr>
          <p:cNvPr id="46113" name="Line 399"/>
          <p:cNvSpPr>
            <a:spLocks noChangeShapeType="1"/>
          </p:cNvSpPr>
          <p:nvPr/>
        </p:nvSpPr>
        <p:spPr bwMode="auto">
          <a:xfrm flipH="1" flipV="1">
            <a:off x="5363543" y="4413399"/>
            <a:ext cx="1331912" cy="83502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6912" tIns="43455" rIns="86912" bIns="43455"/>
          <a:lstStyle/>
          <a:p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32470" y="247948"/>
            <a:ext cx="7770812" cy="1103313"/>
          </a:xfrm>
          <a:noFill/>
        </p:spPr>
        <p:txBody>
          <a:bodyPr lIns="90453" tIns="44433" rIns="90453" bIns="44433"/>
          <a:lstStyle/>
          <a:p>
            <a:pPr eaLnBrk="1" hangingPunct="1"/>
            <a:r>
              <a:rPr lang="pl-PL" dirty="0" smtClean="0"/>
              <a:t>Proces projektowania systemu </a:t>
            </a:r>
            <a:endParaRPr lang="en-GB" dirty="0" smtClean="0"/>
          </a:p>
        </p:txBody>
      </p:sp>
      <p:sp>
        <p:nvSpPr>
          <p:cNvPr id="471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9938" y="1214438"/>
            <a:ext cx="7772400" cy="5314950"/>
          </a:xfrm>
          <a:noFill/>
        </p:spPr>
        <p:txBody>
          <a:bodyPr lIns="90453" tIns="44433" rIns="90453" bIns="44433"/>
          <a:lstStyle/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r>
              <a:rPr lang="pl-PL" sz="2300" dirty="0" smtClean="0"/>
              <a:t>Podziel wymagania</a:t>
            </a:r>
            <a:endParaRPr lang="en-GB" sz="2300" dirty="0" smtClean="0"/>
          </a:p>
          <a:p>
            <a:pPr lvl="1" eaLnBrk="1" hangingPunct="1">
              <a:lnSpc>
                <a:spcPct val="90000"/>
              </a:lnSpc>
              <a:buSzTx/>
            </a:pPr>
            <a:r>
              <a:rPr lang="pl-PL" sz="1900" dirty="0" smtClean="0"/>
              <a:t>Analizuje się i łączy w grupy powiązane ze sobą wymagania. Zwykle istnieje kilka możliwych sposobów podziału.</a:t>
            </a:r>
            <a:endParaRPr lang="en-GB" sz="1900" dirty="0" smtClean="0"/>
          </a:p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r>
              <a:rPr lang="pl-PL" sz="2300" dirty="0" smtClean="0"/>
              <a:t>Zidentyfikuj podsystemy</a:t>
            </a:r>
            <a:endParaRPr lang="en-GB" sz="2300" dirty="0" smtClean="0"/>
          </a:p>
          <a:p>
            <a:pPr lvl="1" eaLnBrk="1" hangingPunct="1">
              <a:lnSpc>
                <a:spcPct val="90000"/>
              </a:lnSpc>
              <a:buSzTx/>
            </a:pPr>
            <a:r>
              <a:rPr lang="pl-PL" sz="1900" dirty="0" smtClean="0"/>
              <a:t>Identyfikuje się różne podsystemy, które samodzielnie lub zespołowo spełniają wymagania.</a:t>
            </a:r>
            <a:endParaRPr lang="en-GB" sz="1900" dirty="0" smtClean="0"/>
          </a:p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r>
              <a:rPr lang="pl-PL" sz="2300" dirty="0" smtClean="0"/>
              <a:t>Przypisz wymagania podsystemom</a:t>
            </a:r>
            <a:endParaRPr lang="en-GB" sz="2300" dirty="0" smtClean="0"/>
          </a:p>
          <a:p>
            <a:pPr lvl="1" eaLnBrk="1" hangingPunct="1">
              <a:lnSpc>
                <a:spcPct val="90000"/>
              </a:lnSpc>
              <a:buSzTx/>
            </a:pPr>
            <a:r>
              <a:rPr lang="pl-PL" sz="1900" dirty="0" smtClean="0"/>
              <a:t>Przypisuje się wymagania do podsystemów. Teoretycznie powinno to być bardzo proste, o ile do identyfikacji podsystemów użyto grupowania wymagań.</a:t>
            </a:r>
            <a:endParaRPr lang="en-GB" sz="1900" dirty="0" smtClean="0"/>
          </a:p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r>
              <a:rPr lang="pl-PL" sz="2300" dirty="0" smtClean="0"/>
              <a:t>Określ funkcjonalność podsystemów</a:t>
            </a:r>
          </a:p>
          <a:p>
            <a:pPr lvl="1" eaLnBrk="1" hangingPunct="1">
              <a:lnSpc>
                <a:spcPct val="90000"/>
              </a:lnSpc>
              <a:buSzTx/>
            </a:pPr>
            <a:r>
              <a:rPr lang="pl-PL" sz="1900" dirty="0" smtClean="0"/>
              <a:t>Specyfikuje się poszczególne funkcje realizowane przez podsystemy.</a:t>
            </a:r>
            <a:endParaRPr lang="en-GB" sz="1900" dirty="0" smtClean="0"/>
          </a:p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r>
              <a:rPr lang="pl-PL" sz="2300" dirty="0" smtClean="0"/>
              <a:t>Zdefiniuj interfejsy podsystemów</a:t>
            </a:r>
          </a:p>
          <a:p>
            <a:pPr lvl="1" eaLnBrk="1" hangingPunct="1">
              <a:lnSpc>
                <a:spcPct val="90000"/>
              </a:lnSpc>
              <a:buSzTx/>
            </a:pPr>
            <a:r>
              <a:rPr lang="pl-PL" sz="1900" dirty="0" smtClean="0"/>
              <a:t>Definiuje się interfejsy oferowane i wymagane przez poszczególne podsystemy.</a:t>
            </a:r>
            <a:endParaRPr lang="en-GB" sz="1900" dirty="0" smtClean="0"/>
          </a:p>
        </p:txBody>
      </p:sp>
      <p:sp>
        <p:nvSpPr>
          <p:cNvPr id="47108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AEC15E-E73E-4115-956C-3650174E4214}" type="slidenum">
              <a:rPr lang="pl-PL" smtClean="0"/>
              <a:pPr/>
              <a:t>43</a:t>
            </a:fld>
            <a:endParaRPr lang="pl-PL" smtClean="0"/>
          </a:p>
        </p:txBody>
      </p:sp>
      <p:sp>
        <p:nvSpPr>
          <p:cNvPr id="6" name="Strzałka w dół 5"/>
          <p:cNvSpPr/>
          <p:nvPr/>
        </p:nvSpPr>
        <p:spPr>
          <a:xfrm>
            <a:off x="376486" y="1400076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dół 7"/>
          <p:cNvSpPr/>
          <p:nvPr/>
        </p:nvSpPr>
        <p:spPr>
          <a:xfrm>
            <a:off x="376486" y="2336180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 w dół 8"/>
          <p:cNvSpPr/>
          <p:nvPr/>
        </p:nvSpPr>
        <p:spPr>
          <a:xfrm>
            <a:off x="376486" y="5576540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w dół 9"/>
          <p:cNvSpPr/>
          <p:nvPr/>
        </p:nvSpPr>
        <p:spPr>
          <a:xfrm>
            <a:off x="376486" y="4568428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 w dół 10"/>
          <p:cNvSpPr/>
          <p:nvPr/>
        </p:nvSpPr>
        <p:spPr>
          <a:xfrm>
            <a:off x="376486" y="3200276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32470" y="607988"/>
            <a:ext cx="8195310" cy="1062849"/>
          </a:xfrm>
          <a:noFill/>
        </p:spPr>
        <p:txBody>
          <a:bodyPr lIns="90453" tIns="44433" rIns="90453" bIns="44433"/>
          <a:lstStyle/>
          <a:p>
            <a:pPr eaLnBrk="1" hangingPunct="1"/>
            <a:r>
              <a:rPr lang="pl-PL" dirty="0" smtClean="0"/>
              <a:t>Tworzenie podsystemów</a:t>
            </a:r>
            <a:endParaRPr lang="en-GB" dirty="0" smtClean="0"/>
          </a:p>
        </p:txBody>
      </p:sp>
      <p:sp>
        <p:nvSpPr>
          <p:cNvPr id="481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76486" y="1832124"/>
            <a:ext cx="8195310" cy="4309093"/>
          </a:xfrm>
          <a:noFill/>
        </p:spPr>
        <p:txBody>
          <a:bodyPr lIns="90453" tIns="44433" rIns="90453" bIns="44433"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sz="2700" dirty="0" smtClean="0"/>
              <a:t>W czasie tworzenia podsystemów implementuje się podsystemy zidentyfikowane w trakcie projektowania.</a:t>
            </a:r>
            <a:endParaRPr lang="en-GB" sz="2700" dirty="0" smtClean="0"/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sz="2700" dirty="0" smtClean="0"/>
              <a:t>Proces tworzenia rzadko będzie polegał na budowie wszystkich podsystemów od zera. Na ogół część podsystemów będzie jednak komercyjnymi systemami z półki (Commercial, </a:t>
            </a:r>
            <a:r>
              <a:rPr lang="pl-PL" sz="2700" dirty="0" err="1" smtClean="0"/>
              <a:t>Off-The-Shelf</a:t>
            </a:r>
            <a:r>
              <a:rPr lang="pl-PL" sz="2700" dirty="0" smtClean="0"/>
              <a:t>, COTS) zakupionymi w celu integracji z naszym systemem.</a:t>
            </a:r>
            <a:endParaRPr lang="en-GB" sz="2700" dirty="0" smtClean="0"/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sz="2700" dirty="0" smtClean="0"/>
              <a:t>Różne systemy są zwykle tworzone równolegle.</a:t>
            </a:r>
            <a:endParaRPr lang="en-GB" sz="2700" dirty="0" smtClean="0"/>
          </a:p>
        </p:txBody>
      </p:sp>
      <p:sp>
        <p:nvSpPr>
          <p:cNvPr id="48132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73D0EE-7F5B-46C7-8F1F-63BD9F276D60}" type="slidenum">
              <a:rPr lang="pl-PL" smtClean="0"/>
              <a:pPr/>
              <a:t>44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xfrm>
            <a:off x="232470" y="607988"/>
            <a:ext cx="8195310" cy="1062849"/>
          </a:xfrm>
          <a:noFill/>
        </p:spPr>
        <p:txBody>
          <a:bodyPr lIns="90453" tIns="44433" rIns="90453" bIns="44433"/>
          <a:lstStyle/>
          <a:p>
            <a:pPr eaLnBrk="1" hangingPunct="1"/>
            <a:r>
              <a:rPr lang="pl-PL" dirty="0" smtClean="0"/>
              <a:t>Integracja systemu</a:t>
            </a:r>
            <a:endParaRPr lang="en-GB" dirty="0" smtClean="0"/>
          </a:p>
        </p:txBody>
      </p:sp>
      <p:sp>
        <p:nvSpPr>
          <p:cNvPr id="49154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76486" y="1976140"/>
            <a:ext cx="8195310" cy="4309093"/>
          </a:xfrm>
          <a:noFill/>
        </p:spPr>
        <p:txBody>
          <a:bodyPr lIns="90453" tIns="44433" rIns="90453" bIns="44433">
            <a:normAutofit/>
          </a:bodyPr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sz="2700" dirty="0" smtClean="0"/>
              <a:t>Z powodów technicznych i menedżerskich najlepiej jest jednak integrować przyrostowo, tzn. w jednym kroku jest integrowany jeden system.</a:t>
            </a:r>
            <a:endParaRPr lang="en-GB" sz="2700" dirty="0" smtClean="0"/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sz="2700" dirty="0" smtClean="0"/>
              <a:t>Zwykle nie da się ustalić harmonogramów budowania wszystkich podsystemów tak, aby kończyły się w tym samym czasie.</a:t>
            </a:r>
            <a:endParaRPr lang="en-GB" sz="2700" dirty="0" smtClean="0"/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sz="2700" dirty="0" smtClean="0"/>
              <a:t>Integracja przyrostowa zmniejsza koszty wykrywania błędów.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sz="2700" dirty="0" smtClean="0"/>
              <a:t>Awarie podsystemów, które są konsekwencjami niewłaściwych założeń o innych podsystemach, są zwykle wykrywane w trakcie integracji systemu.</a:t>
            </a:r>
            <a:endParaRPr lang="en-GB" sz="2700" dirty="0" smtClean="0"/>
          </a:p>
        </p:txBody>
      </p:sp>
      <p:sp>
        <p:nvSpPr>
          <p:cNvPr id="49156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138CA3-2060-4EE1-8912-7E92A152298A}" type="slidenum">
              <a:rPr lang="pl-PL" smtClean="0"/>
              <a:pPr/>
              <a:t>45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xfrm>
            <a:off x="160462" y="463972"/>
            <a:ext cx="8195310" cy="1062849"/>
          </a:xfrm>
          <a:noFill/>
        </p:spPr>
        <p:txBody>
          <a:bodyPr lIns="90453" tIns="44433" rIns="90453" bIns="44433"/>
          <a:lstStyle/>
          <a:p>
            <a:pPr eaLnBrk="1" hangingPunct="1"/>
            <a:r>
              <a:rPr lang="pl-PL" dirty="0" smtClean="0"/>
              <a:t>Działanie systemu</a:t>
            </a:r>
            <a:endParaRPr lang="en-GB" dirty="0" smtClean="0"/>
          </a:p>
        </p:txBody>
      </p:sp>
      <p:sp>
        <p:nvSpPr>
          <p:cNvPr id="5017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9938" y="1517650"/>
            <a:ext cx="7740650" cy="5087938"/>
          </a:xfrm>
          <a:noFill/>
        </p:spPr>
        <p:txBody>
          <a:bodyPr lIns="90453" tIns="44433" rIns="90453" bIns="44433"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sz="2700" dirty="0" smtClean="0"/>
              <a:t>Uruchomienie systemu może wymagać organizacji sesji szkoleniowych dla operatorów i zmiany normalnego toku pracy.</a:t>
            </a:r>
            <a:endParaRPr lang="en-GB" sz="2700" dirty="0" smtClean="0"/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sz="2700" dirty="0" smtClean="0"/>
              <a:t>Nie wykryte problemy mogą pojawić się w tej fazie, ponieważ specyfikacja systemu mogła zawierać błędy i opuszczenia.</a:t>
            </a:r>
            <a:endParaRPr lang="en-GB" sz="2700" dirty="0" smtClean="0"/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sz="2700" dirty="0" smtClean="0"/>
              <a:t>Współpraca nowego systemu z istniejącymi już systemami:</a:t>
            </a:r>
            <a:endParaRPr lang="en-GB" sz="2700" dirty="0" smtClean="0"/>
          </a:p>
          <a:p>
            <a:pPr lvl="1" eaLnBrk="1" hangingPunct="1">
              <a:lnSpc>
                <a:spcPct val="90000"/>
              </a:lnSpc>
              <a:buSzPct val="110000"/>
            </a:pPr>
            <a:r>
              <a:rPr lang="pl-PL" dirty="0" smtClean="0"/>
              <a:t>niekompatybilność,</a:t>
            </a:r>
          </a:p>
          <a:p>
            <a:pPr lvl="1" eaLnBrk="1" hangingPunct="1">
              <a:lnSpc>
                <a:spcPct val="90000"/>
              </a:lnSpc>
              <a:buSzPct val="110000"/>
            </a:pPr>
            <a:r>
              <a:rPr lang="pl-PL" dirty="0" smtClean="0"/>
              <a:t>zwiększenie liczby błędów operatora, poprzez mylenie poleceń dostępnych w różnych interfejsach.</a:t>
            </a:r>
            <a:endParaRPr lang="en-GB" dirty="0" smtClean="0"/>
          </a:p>
        </p:txBody>
      </p:sp>
      <p:sp>
        <p:nvSpPr>
          <p:cNvPr id="50181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pl-PL" smtClean="0"/>
          </a:p>
        </p:txBody>
      </p:sp>
      <p:sp>
        <p:nvSpPr>
          <p:cNvPr id="50180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14CA52-FA71-4AD0-B231-6349766E63F9}" type="slidenum">
              <a:rPr lang="pl-PL" smtClean="0"/>
              <a:pPr/>
              <a:t>46</a:t>
            </a:fld>
            <a:endParaRPr lang="pl-PL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2470" y="896020"/>
            <a:ext cx="8195310" cy="1062849"/>
          </a:xfrm>
          <a:noFill/>
        </p:spPr>
        <p:txBody>
          <a:bodyPr lIns="90453" tIns="44433" rIns="90453" bIns="44433"/>
          <a:lstStyle/>
          <a:p>
            <a:pPr eaLnBrk="1" hangingPunct="1"/>
            <a:r>
              <a:rPr lang="pl-PL" dirty="0" smtClean="0"/>
              <a:t>Ewolucja systemu</a:t>
            </a:r>
            <a:endParaRPr lang="en-GB" dirty="0" smtClean="0"/>
          </a:p>
        </p:txBody>
      </p:sp>
      <p:sp>
        <p:nvSpPr>
          <p:cNvPr id="512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53" tIns="44433" rIns="90453" bIns="44433"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sz="2300" dirty="0" smtClean="0"/>
              <a:t>Czas życia wielkich złożonych systemów jest bardzo długi. W trakcie swego działania systemy te musza ewoluować.</a:t>
            </a:r>
            <a:endParaRPr lang="en-GB" sz="2300" dirty="0" smtClean="0"/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sz="2300" dirty="0" smtClean="0"/>
              <a:t>Ewolucja oprogramowania jest ze swej natury kosztowna:</a:t>
            </a:r>
            <a:endParaRPr lang="en-GB" sz="2300" dirty="0" smtClean="0"/>
          </a:p>
          <a:p>
            <a:pPr lvl="1" eaLnBrk="1" hangingPunct="1">
              <a:lnSpc>
                <a:spcPct val="90000"/>
              </a:lnSpc>
              <a:buSzPct val="110000"/>
            </a:pPr>
            <a:r>
              <a:rPr lang="pl-PL" sz="2200" dirty="0" smtClean="0"/>
              <a:t>proponowane zmiany muszą być bardzo starannie rozważone z punktu widzenia przedsiębiorstwa i technologii,</a:t>
            </a:r>
            <a:endParaRPr lang="en-GB" sz="2200" dirty="0" smtClean="0"/>
          </a:p>
          <a:p>
            <a:pPr lvl="1" eaLnBrk="1" hangingPunct="1">
              <a:lnSpc>
                <a:spcPct val="90000"/>
              </a:lnSpc>
              <a:buSzPct val="110000"/>
            </a:pPr>
            <a:r>
              <a:rPr lang="pl-PL" sz="2200" dirty="0" smtClean="0"/>
              <a:t>podsystemy nigdy nie są całkowicie niezależne,</a:t>
            </a:r>
          </a:p>
          <a:p>
            <a:pPr lvl="1" eaLnBrk="1" hangingPunct="1">
              <a:lnSpc>
                <a:spcPct val="90000"/>
              </a:lnSpc>
              <a:buSzPct val="110000"/>
            </a:pPr>
            <a:r>
              <a:rPr lang="pl-PL" sz="2200" dirty="0" smtClean="0"/>
              <a:t>przyczyny pierwotnych decyzji projektowych zwykle nie są zapisywane,</a:t>
            </a:r>
            <a:endParaRPr lang="en-GB" sz="2200" dirty="0" smtClean="0"/>
          </a:p>
          <a:p>
            <a:pPr lvl="1" eaLnBrk="1" hangingPunct="1">
              <a:lnSpc>
                <a:spcPct val="90000"/>
              </a:lnSpc>
              <a:buSzPct val="110000"/>
            </a:pPr>
            <a:r>
              <a:rPr lang="pl-PL" sz="2200" dirty="0" smtClean="0"/>
              <a:t>w miarę starzenia się systemu jego struktura staje się coraz bardziej skomplikowana przez zmiany.</a:t>
            </a:r>
            <a:endParaRPr lang="en-GB" sz="2200" dirty="0" smtClean="0"/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en-GB" sz="1800" dirty="0" smtClean="0"/>
          </a:p>
        </p:txBody>
      </p:sp>
      <p:sp>
        <p:nvSpPr>
          <p:cNvPr id="51204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6AE387-B86E-4EFA-A24C-C7BE17CBEB42}" type="slidenum">
              <a:rPr lang="pl-PL" smtClean="0"/>
              <a:pPr/>
              <a:t>47</a:t>
            </a:fld>
            <a:endParaRPr lang="pl-PL" smtClean="0"/>
          </a:p>
        </p:txBody>
      </p:sp>
      <p:pic>
        <p:nvPicPr>
          <p:cNvPr id="1028" name="Picture 4" descr="C:\Users\Agata\AppData\Local\Microsoft\Windows\Temporary Internet Files\Content.IE5\D7SH4DBM\MC90014982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4607" y="0"/>
            <a:ext cx="4201293" cy="2242061"/>
          </a:xfrm>
          <a:prstGeom prst="rect">
            <a:avLst/>
          </a:prstGeom>
          <a:noFill/>
        </p:spPr>
      </p:pic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elektrosmie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9556" y="3736256"/>
            <a:ext cx="3096344" cy="3096344"/>
          </a:xfrm>
          <a:prstGeom prst="rect">
            <a:avLst/>
          </a:prstGeom>
        </p:spPr>
      </p:pic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462" y="319956"/>
            <a:ext cx="8195310" cy="1062849"/>
          </a:xfrm>
          <a:noFill/>
        </p:spPr>
        <p:txBody>
          <a:bodyPr lIns="90453" tIns="44433" rIns="90453" bIns="44433"/>
          <a:lstStyle/>
          <a:p>
            <a:pPr eaLnBrk="1" hangingPunct="1"/>
            <a:r>
              <a:rPr lang="pl-PL" dirty="0" smtClean="0"/>
              <a:t>Likwidacja systemu</a:t>
            </a:r>
            <a:endParaRPr lang="en-GB" dirty="0" smtClean="0"/>
          </a:p>
        </p:txBody>
      </p:sp>
      <p:sp>
        <p:nvSpPr>
          <p:cNvPr id="522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160462" y="1760116"/>
            <a:ext cx="8945438" cy="4752528"/>
          </a:xfrm>
          <a:noFill/>
        </p:spPr>
        <p:txBody>
          <a:bodyPr lIns="90453" tIns="44433" rIns="90453" bIns="44433"/>
          <a:lstStyle/>
          <a:p>
            <a:pPr eaLnBrk="1" hangingPunct="1">
              <a:buSzTx/>
              <a:buFontTx/>
              <a:buChar char="•"/>
            </a:pPr>
            <a:r>
              <a:rPr lang="pl-PL" dirty="0" smtClean="0"/>
              <a:t>Likwidacja systemu oznacza wycofanie go po okresie jego pożytecznego użytkowania.</a:t>
            </a:r>
          </a:p>
          <a:p>
            <a:pPr eaLnBrk="1" hangingPunct="1">
              <a:buSzTx/>
              <a:buFontTx/>
              <a:buChar char="•"/>
            </a:pPr>
            <a:r>
              <a:rPr lang="pl-PL" dirty="0" smtClean="0"/>
              <a:t>Utylizacja substancji systemu</a:t>
            </a:r>
            <a:r>
              <a:rPr lang="en-US" dirty="0" smtClean="0"/>
              <a:t>.</a:t>
            </a:r>
            <a:endParaRPr lang="en-GB" dirty="0" smtClean="0"/>
          </a:p>
          <a:p>
            <a:pPr eaLnBrk="1" hangingPunct="1">
              <a:buSzTx/>
              <a:buFontTx/>
              <a:buChar char="•"/>
            </a:pPr>
            <a:r>
              <a:rPr lang="pl-PL" dirty="0" smtClean="0"/>
              <a:t>W wypadku samego oprogramowania, w odróżnieniu od całego systemu, nie ma mowy o żadnych fizycznych problemach z likwidacją.</a:t>
            </a:r>
            <a:endParaRPr lang="en-GB" dirty="0" smtClean="0"/>
          </a:p>
        </p:txBody>
      </p:sp>
      <p:sp>
        <p:nvSpPr>
          <p:cNvPr id="52228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B52921-4E32-46CF-B811-2E15AC55EBDE}" type="slidenum">
              <a:rPr lang="pl-PL" smtClean="0"/>
              <a:pPr/>
              <a:t>48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592510" y="535980"/>
            <a:ext cx="8195310" cy="1062849"/>
          </a:xfrm>
          <a:noFill/>
        </p:spPr>
        <p:txBody>
          <a:bodyPr lIns="90453" tIns="44433" rIns="90453" bIns="44433"/>
          <a:lstStyle/>
          <a:p>
            <a:pPr eaLnBrk="1" hangingPunct="1"/>
            <a:r>
              <a:rPr lang="pl-PL" dirty="0" smtClean="0"/>
              <a:t>Wykonawcy i podwykonawcy</a:t>
            </a:r>
            <a:endParaRPr lang="en-GB" dirty="0" smtClean="0"/>
          </a:p>
        </p:txBody>
      </p:sp>
      <p:sp>
        <p:nvSpPr>
          <p:cNvPr id="532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20502" y="1976140"/>
            <a:ext cx="8195310" cy="4309093"/>
          </a:xfrm>
          <a:noFill/>
        </p:spPr>
        <p:txBody>
          <a:bodyPr lIns="90453" tIns="44433" rIns="90453" bIns="44433"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sz="2700" dirty="0" smtClean="0"/>
              <a:t>Bardzo wiele firm może samodzielnie projektować, tworzyć i przetestować wszystkie komponenty wielkiego złożonego systemu.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sz="2700" dirty="0" smtClean="0"/>
              <a:t>Wykonawca, którego zwykle nazywamy generalnym, może podpisać kontrakt na zbudowanie rozmaitych podsystemów z pewna liczbą podwykonawców.</a:t>
            </a:r>
            <a:endParaRPr lang="en-GB" sz="2700" dirty="0" smtClean="0"/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sz="2700" dirty="0" smtClean="0"/>
              <a:t>Takie konsorcjum powinno być zdolne do wykonania wszystkich prac związanych z tym typem systemu.</a:t>
            </a:r>
            <a:endParaRPr lang="en-GB" sz="2700" dirty="0" smtClean="0"/>
          </a:p>
        </p:txBody>
      </p:sp>
      <p:sp>
        <p:nvSpPr>
          <p:cNvPr id="53252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F35431-D550-4652-963F-248DF7288497}" type="slidenum">
              <a:rPr lang="pl-PL" smtClean="0"/>
              <a:pPr/>
              <a:t>49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379413" y="261940"/>
            <a:ext cx="7907337" cy="1104900"/>
          </a:xfrm>
          <a:noFill/>
        </p:spPr>
        <p:txBody>
          <a:bodyPr lIns="90467" tIns="44440" rIns="90467" bIns="44440"/>
          <a:lstStyle/>
          <a:p>
            <a:pPr eaLnBrk="1" hangingPunct="1"/>
            <a:r>
              <a:rPr lang="pl-PL" dirty="0" smtClean="0"/>
              <a:t>Inżynieria oprogramowania 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idx="1"/>
          </p:nvPr>
        </p:nvSpPr>
        <p:spPr>
          <a:xfrm>
            <a:off x="376486" y="1472084"/>
            <a:ext cx="8441382" cy="4885157"/>
          </a:xfrm>
        </p:spPr>
        <p:txBody>
          <a:bodyPr lIns="90467" tIns="44440" rIns="90467" bIns="44440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pl-PL" dirty="0" smtClean="0"/>
              <a:t>Gospodarki wszystkich rozwiniętych krajów zależą od oprogramowania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Coraz więcej i więcej systemów wymaga niezawodnego oprogramowania 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Inżynieria oprogramowania zajmuje się teorią, metodami i narzędziami związanymi z wytwarzaniem oprogramowania    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Obecnie wytwarzanie oprogramowania jest poważną gałęzią gospodarki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pl-PL" dirty="0" smtClean="0"/>
              <a:t>	narodowej rozwiniętego kraju</a:t>
            </a:r>
          </a:p>
          <a:p>
            <a:pPr eaLnBrk="1" hangingPunct="1">
              <a:lnSpc>
                <a:spcPct val="90000"/>
              </a:lnSpc>
            </a:pPr>
            <a:endParaRPr lang="pl-PL" dirty="0" smtClean="0"/>
          </a:p>
        </p:txBody>
      </p:sp>
      <p:sp>
        <p:nvSpPr>
          <p:cNvPr id="7172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911014"/>
            <a:endParaRPr lang="pl-PL" dirty="0" smtClean="0"/>
          </a:p>
        </p:txBody>
      </p:sp>
      <p:sp>
        <p:nvSpPr>
          <p:cNvPr id="7173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65B582-4CE5-416F-BA9B-DC65C887DBD0}" type="slidenum">
              <a:rPr lang="pl-PL" smtClean="0"/>
              <a:pPr/>
              <a:t>5</a:t>
            </a:fld>
            <a:endParaRPr lang="pl-PL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520502" y="463972"/>
            <a:ext cx="8195310" cy="1062849"/>
          </a:xfrm>
          <a:noFill/>
        </p:spPr>
        <p:txBody>
          <a:bodyPr lIns="90453" tIns="44433" rIns="90453" bIns="44433"/>
          <a:lstStyle/>
          <a:p>
            <a:pPr eaLnBrk="1" hangingPunct="1"/>
            <a:r>
              <a:rPr lang="pl-PL" dirty="0" smtClean="0"/>
              <a:t>Główne tezy</a:t>
            </a:r>
            <a:endParaRPr lang="en-GB" dirty="0" smtClean="0"/>
          </a:p>
        </p:txBody>
      </p:sp>
      <p:sp>
        <p:nvSpPr>
          <p:cNvPr id="542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76486" y="1760116"/>
            <a:ext cx="7772400" cy="4114800"/>
          </a:xfrm>
          <a:noFill/>
        </p:spPr>
        <p:txBody>
          <a:bodyPr lIns="90453" tIns="44433" rIns="90453" bIns="44433"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sz="2900" dirty="0" smtClean="0"/>
              <a:t>Inżynieria systemów jest złożonym i trudnym procesem, który wymaga wkładu pracy specjalistów wielu dziedzin inżynierii. 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sz="2900" dirty="0" smtClean="0"/>
              <a:t>Pojawiające się właściwości systemu są charakterystykami systemu jako całości, a nie jego części składowych.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sz="2900" dirty="0" smtClean="0"/>
              <a:t>Architektury systemów zwykle prezentuje się na diagramach blokowych, przedstawiających główne podsystemy i związki między nimi.</a:t>
            </a:r>
            <a:endParaRPr lang="en-GB" sz="2900" dirty="0" smtClean="0"/>
          </a:p>
          <a:p>
            <a:pPr eaLnBrk="1" hangingPunct="1">
              <a:lnSpc>
                <a:spcPct val="90000"/>
              </a:lnSpc>
            </a:pPr>
            <a:endParaRPr lang="en-GB" sz="2900" dirty="0" smtClean="0"/>
          </a:p>
        </p:txBody>
      </p:sp>
      <p:sp>
        <p:nvSpPr>
          <p:cNvPr id="54276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208A1D-D2A1-443F-90B0-023B2265B095}" type="slidenum">
              <a:rPr lang="pl-PL" smtClean="0"/>
              <a:pPr/>
              <a:t>50</a:t>
            </a:fld>
            <a:endParaRPr lang="pl-PL" smtClean="0"/>
          </a:p>
        </p:txBody>
      </p:sp>
      <p:pic>
        <p:nvPicPr>
          <p:cNvPr id="6" name="Obraz 5" descr="agror%20waz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9254" y="607988"/>
            <a:ext cx="1633364" cy="1633364"/>
          </a:xfrm>
          <a:prstGeom prst="rect">
            <a:avLst/>
          </a:prstGeom>
        </p:spPr>
      </p:pic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462" y="463972"/>
            <a:ext cx="8195310" cy="1062849"/>
          </a:xfrm>
          <a:noFill/>
        </p:spPr>
        <p:txBody>
          <a:bodyPr lIns="90453" tIns="44433" rIns="90453" bIns="44433"/>
          <a:lstStyle/>
          <a:p>
            <a:pPr eaLnBrk="1" hangingPunct="1"/>
            <a:r>
              <a:rPr lang="pl-PL" dirty="0" smtClean="0"/>
              <a:t>Główne tezy c.d.</a:t>
            </a:r>
            <a:endParaRPr lang="en-GB" dirty="0" smtClean="0"/>
          </a:p>
        </p:txBody>
      </p:sp>
      <p:sp>
        <p:nvSpPr>
          <p:cNvPr id="55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76486" y="2048148"/>
            <a:ext cx="8195310" cy="4309093"/>
          </a:xfrm>
          <a:noFill/>
        </p:spPr>
        <p:txBody>
          <a:bodyPr lIns="90453" tIns="44433" rIns="90453" bIns="44433"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dirty="0" smtClean="0"/>
              <a:t>Typami komponentów funkcjonalnych systemu są komponenty detektorowe, komponenty detektorowe, komponenty obliczeniowe, komponenty koordynujące, komponenty komunikacyjne i komponenty interfejsu.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dirty="0" smtClean="0"/>
              <a:t>Proces inżynierii systemów obejmuje specyfikację, projektowanie, tworzenie, integrację i testowanie.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dirty="0" smtClean="0"/>
              <a:t>Proces zaopatrywania w system obejmuje specyfikację systemu, ogłoszenie przetargu, wybór dostawcy i zawarcie kontraktu na dostawę systemu.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pl-PL" dirty="0" smtClean="0"/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</p:txBody>
      </p:sp>
      <p:sp>
        <p:nvSpPr>
          <p:cNvPr id="55300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0DF112-E270-4725-9D4B-87AAC8136D36}" type="slidenum">
              <a:rPr lang="pl-PL" smtClean="0"/>
              <a:pPr/>
              <a:t>51</a:t>
            </a:fld>
            <a:endParaRPr lang="pl-PL" smtClean="0"/>
          </a:p>
        </p:txBody>
      </p:sp>
      <p:pic>
        <p:nvPicPr>
          <p:cNvPr id="6" name="Obraz 5" descr="agror%20waz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9254" y="535980"/>
            <a:ext cx="1633364" cy="1633364"/>
          </a:xfrm>
          <a:prstGeom prst="rect">
            <a:avLst/>
          </a:prstGeom>
        </p:spPr>
      </p:pic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6765" y="455613"/>
            <a:ext cx="7883525" cy="1366837"/>
          </a:xfrm>
          <a:noFill/>
        </p:spPr>
        <p:txBody>
          <a:bodyPr lIns="90459" tIns="44437" rIns="90459" bIns="44437"/>
          <a:lstStyle/>
          <a:p>
            <a:pPr eaLnBrk="1" hangingPunct="1"/>
            <a:r>
              <a:rPr lang="pl-PL" smtClean="0"/>
              <a:t>Proces tworzenia oprogramowania</a:t>
            </a:r>
            <a:endParaRPr lang="en-GB" smtClean="0"/>
          </a:p>
        </p:txBody>
      </p:sp>
      <p:sp>
        <p:nvSpPr>
          <p:cNvPr id="563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48494" y="2192164"/>
            <a:ext cx="7772400" cy="4114800"/>
          </a:xfrm>
          <a:noFill/>
        </p:spPr>
        <p:txBody>
          <a:bodyPr lIns="90459" tIns="44437" rIns="90459" bIns="44437"/>
          <a:lstStyle/>
          <a:p>
            <a:pPr eaLnBrk="1" hangingPunct="1"/>
            <a:r>
              <a:rPr lang="pl-PL" dirty="0" smtClean="0"/>
              <a:t>Proces tworzenia oprogramowania jest zbiorem czynności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pl-PL" dirty="0" smtClean="0"/>
              <a:t>związanych z nimi wyników, które prowadzą do powstania produktu programowego. Może to być tworzenie oprogramowania od zera, ale coraz częściej nowe oprogramowanie powstaje przez rozszerzanie i modyfikowanie istniejących systemów.</a:t>
            </a:r>
            <a:endParaRPr lang="en-GB" dirty="0" smtClean="0"/>
          </a:p>
        </p:txBody>
      </p:sp>
      <p:sp>
        <p:nvSpPr>
          <p:cNvPr id="56325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pl-PL" smtClean="0"/>
          </a:p>
        </p:txBody>
      </p:sp>
      <p:sp>
        <p:nvSpPr>
          <p:cNvPr id="56324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124841-0BE1-44F6-B2F4-EACC4FD4FA3A}" type="slidenum">
              <a:rPr lang="pl-PL" smtClean="0"/>
              <a:pPr/>
              <a:t>52</a:t>
            </a:fld>
            <a:endParaRPr lang="pl-PL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736526" y="607988"/>
            <a:ext cx="8195310" cy="1062849"/>
          </a:xfrm>
          <a:noFill/>
        </p:spPr>
        <p:txBody>
          <a:bodyPr lIns="90459" tIns="44437" rIns="90459" bIns="44437"/>
          <a:lstStyle/>
          <a:p>
            <a:pPr eaLnBrk="1" hangingPunct="1"/>
            <a:r>
              <a:rPr lang="pl-PL" dirty="0" smtClean="0"/>
              <a:t>Cele</a:t>
            </a:r>
            <a:endParaRPr lang="en-GB" dirty="0" smtClean="0"/>
          </a:p>
        </p:txBody>
      </p:sp>
      <p:sp>
        <p:nvSpPr>
          <p:cNvPr id="573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59" tIns="44437" rIns="90459" bIns="44437"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pl-PL" dirty="0" smtClean="0"/>
              <a:t>Poznać pojęcie procesu tworzenia oprogramowania i modelu procesu tworzenia oprogramowania.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Poznać kilka różnych modeli procesów tworzenia oprogramowania oraz wiedzieć, kiedy należy ich używać.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Ogólnie rozumieć modele procesów inżynierii wymagań stawianych oprogramowaniu, tworzeniu oprogramowania, testowaniu i ewolucji.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Wiedzieć czym jest technologia CASE wspomagająca proces tworzenia oprogramowania.</a:t>
            </a:r>
          </a:p>
        </p:txBody>
      </p:sp>
      <p:sp>
        <p:nvSpPr>
          <p:cNvPr id="57348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0EC402-08C1-4FAB-A1DA-8863F4FF0D14}" type="slidenum">
              <a:rPr lang="pl-PL" smtClean="0"/>
              <a:pPr/>
              <a:t>53</a:t>
            </a:fld>
            <a:endParaRPr lang="pl-PL" smtClean="0"/>
          </a:p>
        </p:txBody>
      </p:sp>
      <p:pic>
        <p:nvPicPr>
          <p:cNvPr id="6" name="Obraz 5" descr="ce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1182" y="463972"/>
            <a:ext cx="2021466" cy="1880527"/>
          </a:xfrm>
          <a:prstGeom prst="rect">
            <a:avLst/>
          </a:prstGeom>
        </p:spPr>
      </p:pic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76486" y="679996"/>
            <a:ext cx="8195310" cy="1062849"/>
          </a:xfrm>
          <a:noFill/>
        </p:spPr>
        <p:txBody>
          <a:bodyPr lIns="90459" tIns="44437" rIns="90459" bIns="44437"/>
          <a:lstStyle/>
          <a:p>
            <a:pPr eaLnBrk="1" hangingPunct="1"/>
            <a:r>
              <a:rPr lang="pl-PL" dirty="0" smtClean="0"/>
              <a:t>Zawartość</a:t>
            </a:r>
            <a:endParaRPr lang="en-GB" dirty="0" smtClean="0"/>
          </a:p>
        </p:txBody>
      </p:sp>
      <p:sp>
        <p:nvSpPr>
          <p:cNvPr id="583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59" tIns="44437" rIns="90459" bIns="44437"/>
          <a:lstStyle/>
          <a:p>
            <a:pPr eaLnBrk="1" hangingPunct="1">
              <a:lnSpc>
                <a:spcPct val="90000"/>
              </a:lnSpc>
              <a:buSzPct val="60000"/>
              <a:buFontTx/>
              <a:buChar char="•"/>
            </a:pPr>
            <a:r>
              <a:rPr lang="pl-PL" dirty="0" smtClean="0"/>
              <a:t>Modele procesu tworzenia oprogramowania</a:t>
            </a:r>
            <a:endParaRPr lang="en-GB" dirty="0" smtClean="0"/>
          </a:p>
          <a:p>
            <a:pPr eaLnBrk="1" hangingPunct="1">
              <a:lnSpc>
                <a:spcPct val="90000"/>
              </a:lnSpc>
              <a:buSzPct val="60000"/>
              <a:buFontTx/>
              <a:buChar char="•"/>
            </a:pPr>
            <a:r>
              <a:rPr lang="pl-PL" dirty="0" smtClean="0"/>
              <a:t>Iteracja procesu</a:t>
            </a:r>
            <a:endParaRPr lang="en-GB" dirty="0" smtClean="0"/>
          </a:p>
          <a:p>
            <a:pPr eaLnBrk="1" hangingPunct="1">
              <a:lnSpc>
                <a:spcPct val="90000"/>
              </a:lnSpc>
              <a:buSzPct val="60000"/>
              <a:buFontTx/>
              <a:buChar char="•"/>
            </a:pPr>
            <a:r>
              <a:rPr lang="pl-PL" dirty="0" smtClean="0"/>
              <a:t>Specyfikowanie oprogramowania</a:t>
            </a:r>
            <a:endParaRPr lang="en-GB" dirty="0" smtClean="0"/>
          </a:p>
          <a:p>
            <a:pPr eaLnBrk="1" hangingPunct="1">
              <a:lnSpc>
                <a:spcPct val="90000"/>
              </a:lnSpc>
              <a:buSzPct val="60000"/>
              <a:buFontTx/>
              <a:buChar char="•"/>
            </a:pPr>
            <a:r>
              <a:rPr lang="pl-PL" dirty="0" smtClean="0"/>
              <a:t>Projektowanie i implementowanie oprogramowania</a:t>
            </a:r>
            <a:endParaRPr lang="en-GB" dirty="0" smtClean="0"/>
          </a:p>
          <a:p>
            <a:pPr eaLnBrk="1" hangingPunct="1">
              <a:lnSpc>
                <a:spcPct val="90000"/>
              </a:lnSpc>
              <a:buSzPct val="60000"/>
              <a:buFontTx/>
              <a:buChar char="•"/>
            </a:pPr>
            <a:r>
              <a:rPr lang="pl-PL" dirty="0" smtClean="0"/>
              <a:t>Zatwierdzanie oprogramowania</a:t>
            </a:r>
            <a:endParaRPr lang="en-GB" dirty="0" smtClean="0"/>
          </a:p>
          <a:p>
            <a:pPr eaLnBrk="1" hangingPunct="1">
              <a:lnSpc>
                <a:spcPct val="90000"/>
              </a:lnSpc>
              <a:buSzPct val="60000"/>
              <a:buFontTx/>
              <a:buChar char="•"/>
            </a:pPr>
            <a:r>
              <a:rPr lang="pl-PL" dirty="0" smtClean="0"/>
              <a:t>Ewolucja oprogramowania</a:t>
            </a:r>
            <a:endParaRPr lang="en-GB" dirty="0" smtClean="0"/>
          </a:p>
          <a:p>
            <a:pPr eaLnBrk="1" hangingPunct="1">
              <a:lnSpc>
                <a:spcPct val="90000"/>
              </a:lnSpc>
              <a:buSzPct val="60000"/>
              <a:buFontTx/>
              <a:buChar char="•"/>
            </a:pPr>
            <a:r>
              <a:rPr lang="pl-PL" dirty="0" smtClean="0"/>
              <a:t>Zautomatyzowane wspomaganie procesu</a:t>
            </a:r>
            <a:endParaRPr lang="en-GB" dirty="0" smtClean="0"/>
          </a:p>
        </p:txBody>
      </p:sp>
      <p:sp>
        <p:nvSpPr>
          <p:cNvPr id="58373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pl-PL" smtClean="0"/>
          </a:p>
        </p:txBody>
      </p:sp>
      <p:sp>
        <p:nvSpPr>
          <p:cNvPr id="58372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FF95FC-9BAB-40D1-88B9-52B8224DA52D}" type="slidenum">
              <a:rPr lang="pl-PL" smtClean="0"/>
              <a:pPr/>
              <a:t>54</a:t>
            </a:fld>
            <a:endParaRPr lang="pl-PL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478" y="607988"/>
            <a:ext cx="8229600" cy="1131887"/>
          </a:xfrm>
          <a:noFill/>
        </p:spPr>
        <p:txBody>
          <a:bodyPr lIns="90459" tIns="44437" rIns="90459" bIns="44437">
            <a:normAutofit fontScale="90000"/>
          </a:bodyPr>
          <a:lstStyle/>
          <a:p>
            <a:pPr eaLnBrk="1" hangingPunct="1"/>
            <a:r>
              <a:rPr lang="pl-PL" sz="4200" dirty="0" smtClean="0"/>
              <a:t>Zasadnicze czynności w procesie tworzenia oprogramowania</a:t>
            </a:r>
            <a:endParaRPr lang="en-GB" sz="4200" dirty="0" smtClean="0"/>
          </a:p>
        </p:txBody>
      </p:sp>
      <p:sp>
        <p:nvSpPr>
          <p:cNvPr id="593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20502" y="1976140"/>
            <a:ext cx="8195310" cy="4309093"/>
          </a:xfrm>
          <a:noFill/>
        </p:spPr>
        <p:txBody>
          <a:bodyPr lIns="90459" tIns="44437" rIns="90459" bIns="44437"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pl-PL" i="1" dirty="0" smtClean="0"/>
              <a:t>Specyfikowanie oprogramowania</a:t>
            </a:r>
            <a:r>
              <a:rPr lang="pl-PL" dirty="0" smtClean="0"/>
              <a:t>. Funkcjonalność oprogramowania  i ograniczenia jego działania muszą być zdefiniowane.</a:t>
            </a:r>
          </a:p>
          <a:p>
            <a:pPr eaLnBrk="1" hangingPunct="1">
              <a:lnSpc>
                <a:spcPct val="90000"/>
              </a:lnSpc>
            </a:pPr>
            <a:r>
              <a:rPr lang="pl-PL" i="1" dirty="0" smtClean="0"/>
              <a:t>Projektowanie i implementowanie oprogramowania</a:t>
            </a:r>
            <a:r>
              <a:rPr lang="pl-PL" dirty="0" smtClean="0"/>
              <a:t>. Oprogramowanie, które spełnia specyfikację, musi być stworzone.</a:t>
            </a:r>
          </a:p>
          <a:p>
            <a:pPr eaLnBrk="1" hangingPunct="1">
              <a:lnSpc>
                <a:spcPct val="90000"/>
              </a:lnSpc>
            </a:pPr>
            <a:r>
              <a:rPr lang="pl-PL" i="1" dirty="0" smtClean="0"/>
              <a:t>Zatwierdzenie oprogramowania. </a:t>
            </a:r>
            <a:r>
              <a:rPr lang="pl-PL" dirty="0" smtClean="0"/>
              <a:t>Wytworzone oprogramowanie musi spełniać oczekiwania klienta. </a:t>
            </a:r>
          </a:p>
          <a:p>
            <a:pPr eaLnBrk="1" hangingPunct="1">
              <a:lnSpc>
                <a:spcPct val="90000"/>
              </a:lnSpc>
            </a:pPr>
            <a:r>
              <a:rPr lang="pl-PL" i="1" dirty="0" smtClean="0"/>
              <a:t>Ewolucja oprogramowania. </a:t>
            </a:r>
            <a:r>
              <a:rPr lang="pl-PL" dirty="0" smtClean="0"/>
              <a:t>Oprogramowanie musi ewoluować, aby spełniać zmieniające się potrzeby użytkowników.</a:t>
            </a:r>
            <a:endParaRPr lang="en-GB" dirty="0" smtClean="0"/>
          </a:p>
        </p:txBody>
      </p:sp>
      <p:sp>
        <p:nvSpPr>
          <p:cNvPr id="59397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pl-PL" smtClean="0"/>
          </a:p>
        </p:txBody>
      </p:sp>
      <p:sp>
        <p:nvSpPr>
          <p:cNvPr id="59396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BC3AC7-10C4-40F6-8816-2249FB59AF52}" type="slidenum">
              <a:rPr lang="pl-PL" smtClean="0"/>
              <a:pPr/>
              <a:t>55</a:t>
            </a:fld>
            <a:endParaRPr lang="pl-PL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76486" y="391964"/>
            <a:ext cx="8195310" cy="1062849"/>
          </a:xfrm>
        </p:spPr>
        <p:txBody>
          <a:bodyPr/>
          <a:lstStyle/>
          <a:p>
            <a:pPr eaLnBrk="1" hangingPunct="1"/>
            <a:r>
              <a:rPr lang="pl-PL" dirty="0" smtClean="0"/>
              <a:t>Metody projektowania</a:t>
            </a:r>
            <a:endParaRPr lang="en-GB" dirty="0" smtClean="0"/>
          </a:p>
        </p:txBody>
      </p:sp>
      <p:sp>
        <p:nvSpPr>
          <p:cNvPr id="727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55295" y="1832125"/>
            <a:ext cx="8130103" cy="47180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sz="2300" dirty="0" smtClean="0"/>
              <a:t>Ciągle często projektowanie jest działaniem </a:t>
            </a:r>
            <a:r>
              <a:rPr lang="pl-PL" sz="2300" i="1" dirty="0" smtClean="0"/>
              <a:t>ad hoc</a:t>
            </a:r>
            <a:r>
              <a:rPr lang="pl-PL" sz="2300" dirty="0" smtClean="0"/>
              <a:t>, gdzie wymagania zapisuje się w języku naturalnym.</a:t>
            </a:r>
          </a:p>
          <a:p>
            <a:pPr eaLnBrk="1" hangingPunct="1">
              <a:lnSpc>
                <a:spcPct val="90000"/>
              </a:lnSpc>
            </a:pPr>
            <a:r>
              <a:rPr lang="pl-PL" sz="2300" dirty="0" smtClean="0"/>
              <a:t>Lepsze podejście polega na użyciu metod strukturalnych, które są zbiorami notacji i porad dla projektantów oprogramowania. Ich użycie polega zwykle na opracowaniu graficznych modeli systemu i prowadzi do dużej ilości dokumentacji projektowej.</a:t>
            </a:r>
            <a:endParaRPr lang="en-GB" sz="2300" dirty="0" smtClean="0"/>
          </a:p>
          <a:p>
            <a:pPr eaLnBrk="1" hangingPunct="1">
              <a:lnSpc>
                <a:spcPct val="90000"/>
              </a:lnSpc>
            </a:pPr>
            <a:r>
              <a:rPr lang="pl-PL" sz="2300" dirty="0" smtClean="0"/>
              <a:t>Metody strukturalne mogą obejmować:</a:t>
            </a:r>
            <a:endParaRPr lang="en-GB" sz="2300" dirty="0" smtClean="0"/>
          </a:p>
          <a:p>
            <a:pPr lvl="1" eaLnBrk="1" hangingPunct="1">
              <a:lnSpc>
                <a:spcPct val="90000"/>
              </a:lnSpc>
            </a:pPr>
            <a:r>
              <a:rPr lang="pl-PL" sz="2500" dirty="0" smtClean="0"/>
              <a:t>modele przepływu danych,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500" dirty="0" smtClean="0"/>
              <a:t>modele encja-związek,</a:t>
            </a:r>
            <a:endParaRPr lang="en-GB" sz="2500" dirty="0" smtClean="0"/>
          </a:p>
          <a:p>
            <a:pPr lvl="1" eaLnBrk="1" hangingPunct="1">
              <a:lnSpc>
                <a:spcPct val="90000"/>
              </a:lnSpc>
            </a:pPr>
            <a:r>
              <a:rPr lang="pl-PL" sz="2500" dirty="0" smtClean="0"/>
              <a:t>modele strukturalne,</a:t>
            </a:r>
            <a:endParaRPr lang="en-GB" sz="2500" dirty="0" smtClean="0"/>
          </a:p>
          <a:p>
            <a:pPr lvl="1" eaLnBrk="1" hangingPunct="1">
              <a:lnSpc>
                <a:spcPct val="90000"/>
              </a:lnSpc>
            </a:pPr>
            <a:r>
              <a:rPr lang="pl-PL" sz="2500" dirty="0" smtClean="0"/>
              <a:t>modele obiektowe.</a:t>
            </a:r>
            <a:endParaRPr lang="en-GB" sz="2500" dirty="0" smtClean="0"/>
          </a:p>
        </p:txBody>
      </p:sp>
      <p:sp>
        <p:nvSpPr>
          <p:cNvPr id="72709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pl-PL" smtClean="0"/>
          </a:p>
        </p:txBody>
      </p:sp>
      <p:sp>
        <p:nvSpPr>
          <p:cNvPr id="72708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386720-EC43-4FDB-8EC5-8DFAC2EAC2B4}" type="slidenum">
              <a:rPr lang="pl-PL" smtClean="0"/>
              <a:pPr/>
              <a:t>56</a:t>
            </a:fld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76486" y="463972"/>
            <a:ext cx="8195310" cy="106284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dirty="0" smtClean="0"/>
              <a:t>Programowanie </a:t>
            </a:r>
            <a:br>
              <a:rPr lang="pl-PL" dirty="0" smtClean="0"/>
            </a:br>
            <a:r>
              <a:rPr lang="pl-PL" dirty="0" smtClean="0"/>
              <a:t>i wyszukiwanie błędów</a:t>
            </a:r>
            <a:endParaRPr lang="en-GB" dirty="0" smtClean="0"/>
          </a:p>
        </p:txBody>
      </p:sp>
      <p:sp>
        <p:nvSpPr>
          <p:cNvPr id="737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76486" y="2058990"/>
            <a:ext cx="8340477" cy="416562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dirty="0" smtClean="0"/>
              <a:t>Programiści wykonują pewne testy kodu, który napisali. Często prowadzi to do wykrycia błędów, które należy usunąć z programu.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dirty="0" smtClean="0"/>
              <a:t>Testowanie usterek i usuwanie błędów to dwa różne procesy.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dirty="0" smtClean="0"/>
              <a:t>Lokalizacja błędu może wymagać nowych przypadków testowych.</a:t>
            </a:r>
          </a:p>
        </p:txBody>
      </p:sp>
      <p:sp>
        <p:nvSpPr>
          <p:cNvPr id="73733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pl-PL" smtClean="0"/>
          </a:p>
        </p:txBody>
      </p:sp>
      <p:sp>
        <p:nvSpPr>
          <p:cNvPr id="73732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5B2CFF-0894-4AD9-9159-594EE55C7ED2}" type="slidenum">
              <a:rPr lang="pl-PL" smtClean="0"/>
              <a:pPr/>
              <a:t>57</a:t>
            </a:fld>
            <a:endParaRPr lang="pl-PL" smtClean="0"/>
          </a:p>
        </p:txBody>
      </p:sp>
      <p:pic>
        <p:nvPicPr>
          <p:cNvPr id="2051" name="Picture 3" descr="C:\Users\Agata\AppData\Local\Microsoft\Windows\Temporary Internet Files\Content.IE5\D7SH4DBM\MC90030432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2950" y="4856460"/>
            <a:ext cx="4244790" cy="17425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76486" y="463972"/>
            <a:ext cx="8195310" cy="1062849"/>
          </a:xfrm>
        </p:spPr>
        <p:txBody>
          <a:bodyPr/>
          <a:lstStyle/>
          <a:p>
            <a:pPr eaLnBrk="1" hangingPunct="1"/>
            <a:r>
              <a:rPr lang="pl-PL" dirty="0" smtClean="0"/>
              <a:t>Zatwierdzanie oprogramowania</a:t>
            </a:r>
            <a:endParaRPr lang="en-GB" dirty="0" smtClean="0"/>
          </a:p>
        </p:txBody>
      </p:sp>
      <p:sp>
        <p:nvSpPr>
          <p:cNvPr id="747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76486" y="1616101"/>
            <a:ext cx="8274119" cy="493408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pl-PL" dirty="0" smtClean="0"/>
              <a:t>Weryfikacja i zatwierdzenie (</a:t>
            </a:r>
            <a:r>
              <a:rPr lang="pl-PL" dirty="0" err="1" smtClean="0"/>
              <a:t>W&amp;Z</a:t>
            </a:r>
            <a:r>
              <a:rPr lang="pl-PL" dirty="0" smtClean="0"/>
              <a:t>) mają wykazać, że system jest zgodny ze swoją specyfikacją i spełnia oczekiwania klienta, który go kupuje.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Obejmuje proces sprawdzania, m.in. </a:t>
            </a:r>
            <a:r>
              <a:rPr lang="en-US" dirty="0" smtClean="0"/>
              <a:t>k</a:t>
            </a:r>
            <a:r>
              <a:rPr lang="pl-PL" dirty="0" err="1" smtClean="0"/>
              <a:t>ontrolę</a:t>
            </a:r>
            <a:r>
              <a:rPr lang="pl-PL" dirty="0" smtClean="0"/>
              <a:t> i recenzje w każdym kroku procesu tworzenia od definicji wymagań użytkownika do pisania programów.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Większość kosztów zatwierdzania powstaje po zaimplementowaniu, gdy testuje się działający system.</a:t>
            </a:r>
          </a:p>
        </p:txBody>
      </p:sp>
      <p:sp>
        <p:nvSpPr>
          <p:cNvPr id="74757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pl-PL" smtClean="0"/>
          </a:p>
        </p:txBody>
      </p:sp>
      <p:sp>
        <p:nvSpPr>
          <p:cNvPr id="74756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F08CD1-1328-4191-AB80-B563F3445B54}" type="slidenum">
              <a:rPr lang="pl-PL" smtClean="0"/>
              <a:pPr/>
              <a:t>58</a:t>
            </a:fld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3052"/>
            <a:ext cx="8194675" cy="1000125"/>
          </a:xfrm>
        </p:spPr>
        <p:txBody>
          <a:bodyPr/>
          <a:lstStyle/>
          <a:p>
            <a:pPr eaLnBrk="1" hangingPunct="1"/>
            <a:r>
              <a:rPr lang="pl-PL" smtClean="0"/>
              <a:t>Fazy procesu testowania</a:t>
            </a:r>
            <a:endParaRPr lang="en-GB" smtClean="0"/>
          </a:p>
        </p:txBody>
      </p:sp>
      <p:sp>
        <p:nvSpPr>
          <p:cNvPr id="757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01613" y="1130300"/>
            <a:ext cx="8702675" cy="55657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sz="2300" dirty="0" smtClean="0"/>
              <a:t>Testowanie komponentów (jednostek)</a:t>
            </a:r>
            <a:endParaRPr lang="en-GB" sz="2300" dirty="0" smtClean="0"/>
          </a:p>
          <a:p>
            <a:pPr lvl="1" eaLnBrk="1" hangingPunct="1">
              <a:lnSpc>
                <a:spcPct val="90000"/>
              </a:lnSpc>
            </a:pPr>
            <a:r>
              <a:rPr lang="pl-PL" sz="1900" dirty="0" smtClean="0"/>
              <a:t>Testuje się poszczególne komponenty, aby zapewnić, że działają poprawnie.</a:t>
            </a:r>
            <a:endParaRPr lang="en-GB" sz="1900" dirty="0" smtClean="0"/>
          </a:p>
          <a:p>
            <a:pPr eaLnBrk="1" hangingPunct="1">
              <a:lnSpc>
                <a:spcPct val="90000"/>
              </a:lnSpc>
            </a:pPr>
            <a:r>
              <a:rPr lang="pl-PL" sz="2300" dirty="0" smtClean="0"/>
              <a:t>Testowanie modułów</a:t>
            </a:r>
          </a:p>
          <a:p>
            <a:pPr lvl="1" eaLnBrk="1" hangingPunct="1">
              <a:lnSpc>
                <a:spcPct val="90000"/>
              </a:lnSpc>
              <a:buSzPct val="150000"/>
            </a:pPr>
            <a:r>
              <a:rPr lang="pl-PL" sz="1900" dirty="0" smtClean="0"/>
              <a:t>Moduł jest kolekcją niezależnych komponentów takich jak klasy obiektów, abstrakcyjne typy danych, albo bardziej luźną kolekcją procedur i funkcji.</a:t>
            </a:r>
          </a:p>
          <a:p>
            <a:pPr eaLnBrk="1" hangingPunct="1">
              <a:lnSpc>
                <a:spcPct val="90000"/>
              </a:lnSpc>
            </a:pPr>
            <a:r>
              <a:rPr lang="pl-PL" sz="2300" dirty="0" smtClean="0"/>
              <a:t>Testowanie podsystemów</a:t>
            </a:r>
            <a:endParaRPr lang="en-GB" sz="2300" dirty="0" smtClean="0"/>
          </a:p>
          <a:p>
            <a:pPr lvl="1" eaLnBrk="1" hangingPunct="1">
              <a:lnSpc>
                <a:spcPct val="90000"/>
              </a:lnSpc>
            </a:pPr>
            <a:r>
              <a:rPr lang="pl-PL" sz="1900" dirty="0" smtClean="0"/>
              <a:t>Ta faza obejmuje testowanie kolekcji modułów, które zintegrowano w podsystemie.</a:t>
            </a:r>
            <a:endParaRPr lang="en-GB" sz="1900" dirty="0" smtClean="0"/>
          </a:p>
          <a:p>
            <a:pPr eaLnBrk="1" hangingPunct="1">
              <a:lnSpc>
                <a:spcPct val="90000"/>
              </a:lnSpc>
            </a:pPr>
            <a:r>
              <a:rPr lang="pl-PL" sz="2300" dirty="0" smtClean="0"/>
              <a:t>Testowanie systemu</a:t>
            </a:r>
            <a:endParaRPr lang="en-GB" sz="2300" dirty="0" smtClean="0"/>
          </a:p>
          <a:p>
            <a:pPr lvl="1" eaLnBrk="1" hangingPunct="1">
              <a:lnSpc>
                <a:spcPct val="90000"/>
              </a:lnSpc>
            </a:pPr>
            <a:r>
              <a:rPr lang="pl-PL" sz="1900" dirty="0" smtClean="0"/>
              <a:t>Podsystemy zintegrowano już w system. Ten proces testowania ma wykryć błędy wynikające z nie przewidzianych interakcji między podsystemami i problemów z interfejsami podsystemów.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l-PL" sz="3100" dirty="0" smtClean="0"/>
              <a:t>Testowanie odbiorcze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1900" dirty="0" smtClean="0"/>
              <a:t>Jest to końcowa faza procesu testowania przed przyjęciem systemu do użytkowania.</a:t>
            </a:r>
            <a:endParaRPr lang="en-GB" sz="1900" dirty="0" smtClean="0"/>
          </a:p>
        </p:txBody>
      </p:sp>
      <p:sp>
        <p:nvSpPr>
          <p:cNvPr id="75781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pl-PL" smtClean="0"/>
          </a:p>
        </p:txBody>
      </p:sp>
      <p:sp>
        <p:nvSpPr>
          <p:cNvPr id="75780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C098A7-9D34-4FD4-8AEF-C442AB55B4D8}" type="slidenum">
              <a:rPr lang="pl-PL" smtClean="0"/>
              <a:pPr/>
              <a:t>59</a:t>
            </a:fld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imagesCAWWCK1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73539" y="535980"/>
            <a:ext cx="3132361" cy="2287121"/>
          </a:xfrm>
          <a:prstGeom prst="rect">
            <a:avLst/>
          </a:prstGeom>
        </p:spPr>
      </p:pic>
      <p:sp>
        <p:nvSpPr>
          <p:cNvPr id="8194" name="Rectangle 3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376486" y="679996"/>
            <a:ext cx="8195310" cy="1062849"/>
          </a:xfrm>
          <a:noFill/>
        </p:spPr>
        <p:txBody>
          <a:bodyPr lIns="90467" tIns="44440" rIns="90467" bIns="44440"/>
          <a:lstStyle/>
          <a:p>
            <a:pPr eaLnBrk="1" hangingPunct="1"/>
            <a:r>
              <a:rPr lang="pl-PL" dirty="0" smtClean="0"/>
              <a:t>Koszty oprogramowania 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idx="1"/>
          </p:nvPr>
        </p:nvSpPr>
        <p:spPr>
          <a:xfrm>
            <a:off x="448494" y="2120156"/>
            <a:ext cx="7704856" cy="4320480"/>
          </a:xfrm>
        </p:spPr>
        <p:txBody>
          <a:bodyPr lIns="90467" tIns="44440" rIns="90467" bIns="44440"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pl-PL" dirty="0" smtClean="0"/>
              <a:t>Koszty oprogramowania są często dominującym składnikiem kosztów całego systemu. Zdarza się, że koszt oprogramowania znacznie przekracza samą wartość sprzętu komputerowego np. komputera osobistego.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Koszt utrzymania i konserwacji oprogramowania jest większy niż koszt jego wytworzenia. Wieloletnia konserwacja oprogramowania może kosztować wielokrotnie więcej niż  jego zakup. 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Inżynieria oprogramowania zajmuje się efektywnymi metodami wytwarzania i implementowania oprogramowania. </a:t>
            </a:r>
          </a:p>
        </p:txBody>
      </p:sp>
      <p:sp>
        <p:nvSpPr>
          <p:cNvPr id="8196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911014"/>
            <a:endParaRPr lang="pl-PL" dirty="0" smtClean="0"/>
          </a:p>
        </p:txBody>
      </p:sp>
      <p:sp>
        <p:nvSpPr>
          <p:cNvPr id="8197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3F430F-8503-4313-AAD1-BC2AB8CEE0CF}" type="slidenum">
              <a:rPr lang="pl-PL" smtClean="0"/>
              <a:pPr/>
              <a:t>6</a:t>
            </a:fld>
            <a:endParaRPr lang="pl-PL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736526" y="535980"/>
            <a:ext cx="7740650" cy="8588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sz="3300" dirty="0" smtClean="0"/>
              <a:t>Zautomatyzowane wspomaganie procesu tworzenia oprogramowania</a:t>
            </a:r>
            <a:endParaRPr lang="en-GB" sz="3600" dirty="0" smtClean="0"/>
          </a:p>
        </p:txBody>
      </p:sp>
      <p:sp>
        <p:nvSpPr>
          <p:cNvPr id="768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69877" y="1435100"/>
            <a:ext cx="8353425" cy="49196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sz="2000" dirty="0" smtClean="0"/>
              <a:t>Komputerowo wspomagana inżynieria oprogramowania (CASE) korzysta z różnego oprogramowania do wspomagania czynności procesu tworzenia oprogramowania, takich jak inżynieria wymagań, projektowanie, programowanie i testowanie.</a:t>
            </a:r>
          </a:p>
          <a:p>
            <a:pPr eaLnBrk="1" hangingPunct="1">
              <a:lnSpc>
                <a:spcPct val="90000"/>
              </a:lnSpc>
            </a:pPr>
            <a:r>
              <a:rPr lang="pl-PL" sz="2000" dirty="0" smtClean="0"/>
              <a:t>Czynności, które można zautomatyzować za pomocą CASE:</a:t>
            </a:r>
            <a:endParaRPr lang="en-GB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pl-PL" sz="2000" dirty="0" smtClean="0"/>
              <a:t>oprogramowanie graficznych modeli systemu jako części specyfikacji wymagań i projektu oprogramowania,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000" dirty="0" smtClean="0"/>
              <a:t>czynności projektu za pomocą słownika danych, który przechowuje informacje o encjach i związkach w projekcie,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000" dirty="0" smtClean="0"/>
              <a:t>generowanie interfejsu użytkownika na podstawie graficznego opisu interfejsu opracowanego interaktywnie przez użytkownika,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000" dirty="0" smtClean="0"/>
              <a:t>śledzenie błędów przez udostępnienie informacji o wykonującym się programie,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000" dirty="0" smtClean="0"/>
              <a:t>automatyczne tłumaczenie programów ze starych wersji języków programowania.</a:t>
            </a:r>
          </a:p>
        </p:txBody>
      </p:sp>
      <p:sp>
        <p:nvSpPr>
          <p:cNvPr id="76805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pl-PL" smtClean="0"/>
          </a:p>
        </p:txBody>
      </p:sp>
      <p:sp>
        <p:nvSpPr>
          <p:cNvPr id="76804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F5EC43-BC9E-4D35-A1EF-B262E5F4E8DE}" type="slidenum">
              <a:rPr lang="pl-PL" smtClean="0"/>
              <a:pPr/>
              <a:t>60</a:t>
            </a:fld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462" y="463972"/>
            <a:ext cx="8195310" cy="1062849"/>
          </a:xfrm>
        </p:spPr>
        <p:txBody>
          <a:bodyPr/>
          <a:lstStyle/>
          <a:p>
            <a:pPr eaLnBrk="1" hangingPunct="1"/>
            <a:r>
              <a:rPr lang="pl-PL" dirty="0" smtClean="0"/>
              <a:t>Technologia CASE</a:t>
            </a:r>
            <a:endParaRPr lang="en-GB" dirty="0" smtClean="0"/>
          </a:p>
        </p:txBody>
      </p:sp>
      <p:sp>
        <p:nvSpPr>
          <p:cNvPr id="778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32470" y="1760116"/>
            <a:ext cx="8873430" cy="453650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pl-PL" sz="2700" dirty="0" smtClean="0"/>
              <a:t>Technologia CASE jest obecnie dostępna dla większości rutynowych czynności procesu tworzenia oprogramowania.</a:t>
            </a:r>
          </a:p>
          <a:p>
            <a:pPr eaLnBrk="1" hangingPunct="1">
              <a:lnSpc>
                <a:spcPct val="90000"/>
              </a:lnSpc>
            </a:pPr>
            <a:r>
              <a:rPr lang="pl-PL" sz="2700" dirty="0" smtClean="0"/>
              <a:t>Oprogramowanie jest głównie czynnością projektowania opartą na kreatywnym myśleniu. Istniejący system CASE automatyzuj</a:t>
            </a:r>
            <a:r>
              <a:rPr lang="en-US" sz="2700" dirty="0" smtClean="0"/>
              <a:t>e</a:t>
            </a:r>
            <a:r>
              <a:rPr lang="pl-PL" sz="2700" dirty="0" smtClean="0"/>
              <a:t> rutynowe czynności, ale próby zastosowania sztucznej inteligencji do wspomagania programowania nie były udane.</a:t>
            </a:r>
          </a:p>
          <a:p>
            <a:pPr eaLnBrk="1" hangingPunct="1">
              <a:lnSpc>
                <a:spcPct val="90000"/>
              </a:lnSpc>
            </a:pPr>
            <a:r>
              <a:rPr lang="pl-PL" sz="2700" dirty="0" smtClean="0"/>
              <a:t> W większości firm inżynieria oprogramowania jest czynnością zespołową. Inżynierowie spędzają więc sporo czasu na interakcji z innymi członkami zespołu. Technologia CASE nie daje tu żadnego wsparcia.</a:t>
            </a:r>
            <a:endParaRPr lang="en-GB" sz="2700" dirty="0" smtClean="0"/>
          </a:p>
        </p:txBody>
      </p:sp>
      <p:sp>
        <p:nvSpPr>
          <p:cNvPr id="77828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5D5CDE-EE51-437D-B038-82812D14DEC8}" type="slidenum">
              <a:rPr lang="pl-PL" smtClean="0"/>
              <a:pPr/>
              <a:t>61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592510" y="607988"/>
            <a:ext cx="8195310" cy="1062849"/>
          </a:xfrm>
        </p:spPr>
        <p:txBody>
          <a:bodyPr/>
          <a:lstStyle/>
          <a:p>
            <a:pPr eaLnBrk="1" hangingPunct="1"/>
            <a:r>
              <a:rPr lang="pl-PL" dirty="0" smtClean="0"/>
              <a:t>Klasyfikacja narzędzi CASE</a:t>
            </a:r>
          </a:p>
        </p:txBody>
      </p:sp>
      <p:sp>
        <p:nvSpPr>
          <p:cNvPr id="788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832124"/>
            <a:ext cx="8657406" cy="500047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700" dirty="0" smtClean="0"/>
              <a:t>       </a:t>
            </a:r>
            <a:r>
              <a:rPr lang="pl-PL" sz="2700" dirty="0" smtClean="0"/>
              <a:t>Klasyfikacja narzędzi CASE pomaga zrozumieć różne typy narzędzi oraz ich rolę we wspomaganiu czynności tworzenia</a:t>
            </a:r>
            <a:r>
              <a:rPr lang="en-US" sz="2700" dirty="0" smtClean="0"/>
              <a:t> </a:t>
            </a:r>
            <a:r>
              <a:rPr lang="pl-PL" sz="2700" dirty="0" smtClean="0"/>
              <a:t>oprogramowania. Klasyfikacje prowadzić z:</a:t>
            </a:r>
          </a:p>
          <a:p>
            <a:pPr eaLnBrk="1" hangingPunct="1">
              <a:lnSpc>
                <a:spcPct val="90000"/>
              </a:lnSpc>
            </a:pPr>
            <a:r>
              <a:rPr lang="pl-PL" sz="2700" i="1" dirty="0" smtClean="0"/>
              <a:t>perspektywy funkcjonalności</a:t>
            </a:r>
            <a:r>
              <a:rPr lang="pl-PL" sz="2700" dirty="0" smtClean="0"/>
              <a:t>, w której klasyfikuje się narzędzia CASE względem ich specyficznej funkcji;</a:t>
            </a:r>
          </a:p>
          <a:p>
            <a:pPr eaLnBrk="1" hangingPunct="1">
              <a:lnSpc>
                <a:spcPct val="90000"/>
              </a:lnSpc>
            </a:pPr>
            <a:r>
              <a:rPr lang="pl-PL" sz="2700" i="1" dirty="0" smtClean="0"/>
              <a:t>perspektywy procesu,</a:t>
            </a:r>
            <a:r>
              <a:rPr lang="pl-PL" sz="2700" dirty="0" smtClean="0"/>
              <a:t> w której klasyfikuje się narzędzia CASE względem wspomaganych przez nie czynności procesu;</a:t>
            </a:r>
          </a:p>
          <a:p>
            <a:pPr eaLnBrk="1" hangingPunct="1">
              <a:lnSpc>
                <a:spcPct val="90000"/>
              </a:lnSpc>
            </a:pPr>
            <a:r>
              <a:rPr lang="pl-PL" sz="2700" i="1" dirty="0" smtClean="0"/>
              <a:t>perspektywy integracji</a:t>
            </a:r>
            <a:r>
              <a:rPr lang="pl-PL" sz="2700" dirty="0" smtClean="0"/>
              <a:t>, w której klasyfikuje się narzędzia CASE względem sposobu ich integracji w spójne jednostki, które oferują wspomaganie jednej lub więcej czynności procesu.</a:t>
            </a:r>
          </a:p>
        </p:txBody>
      </p:sp>
      <p:sp>
        <p:nvSpPr>
          <p:cNvPr id="78852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FC336A-9FDE-43BD-AA5F-A05E00D873FA}" type="slidenum">
              <a:rPr lang="pl-PL" smtClean="0"/>
              <a:pPr/>
              <a:t>62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48494" y="607988"/>
            <a:ext cx="8194675" cy="10715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sz="4100" dirty="0" smtClean="0"/>
              <a:t>Klasyfikacja narzędzi CASE względem ich funkcjonalności</a:t>
            </a:r>
            <a:endParaRPr lang="en-GB" sz="4100" dirty="0" smtClean="0"/>
          </a:p>
        </p:txBody>
      </p:sp>
      <p:sp>
        <p:nvSpPr>
          <p:cNvPr id="798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160462" y="1904132"/>
            <a:ext cx="8702675" cy="51927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sz="2300" dirty="0" smtClean="0"/>
              <a:t>Narzędzia do planowania</a:t>
            </a:r>
            <a:endParaRPr lang="en-GB" sz="2300" dirty="0" smtClean="0"/>
          </a:p>
          <a:p>
            <a:pPr lvl="1" eaLnBrk="1" hangingPunct="1">
              <a:lnSpc>
                <a:spcPct val="90000"/>
              </a:lnSpc>
            </a:pPr>
            <a:r>
              <a:rPr lang="pl-PL" sz="1900" dirty="0" smtClean="0"/>
              <a:t>Narzędzia PERT, narzędzia do szacowania, arkusze kalkulacyjne</a:t>
            </a:r>
            <a:endParaRPr lang="en-GB" sz="1900" dirty="0" smtClean="0"/>
          </a:p>
          <a:p>
            <a:pPr eaLnBrk="1" hangingPunct="1">
              <a:lnSpc>
                <a:spcPct val="90000"/>
              </a:lnSpc>
            </a:pPr>
            <a:r>
              <a:rPr lang="pl-PL" sz="2400" dirty="0" smtClean="0"/>
              <a:t>Narzędzia do edycji</a:t>
            </a:r>
            <a:endParaRPr lang="en-GB" sz="2300" dirty="0" smtClean="0"/>
          </a:p>
          <a:p>
            <a:pPr lvl="1" eaLnBrk="1" hangingPunct="1">
              <a:lnSpc>
                <a:spcPct val="90000"/>
              </a:lnSpc>
            </a:pPr>
            <a:r>
              <a:rPr lang="pl-PL" sz="1900" dirty="0" smtClean="0"/>
              <a:t>Edytory tekstowe, edytory diagramów, procesory tekstów</a:t>
            </a:r>
            <a:endParaRPr lang="en-GB" sz="1900" dirty="0" smtClean="0"/>
          </a:p>
          <a:p>
            <a:pPr eaLnBrk="1" hangingPunct="1">
              <a:lnSpc>
                <a:spcPct val="90000"/>
              </a:lnSpc>
            </a:pPr>
            <a:r>
              <a:rPr lang="pl-PL" sz="2400" dirty="0" smtClean="0"/>
              <a:t>Narzędzia do zarządzania zmianami</a:t>
            </a:r>
            <a:endParaRPr lang="en-GB" sz="2300" dirty="0" smtClean="0"/>
          </a:p>
          <a:p>
            <a:pPr lvl="1" eaLnBrk="1" hangingPunct="1">
              <a:lnSpc>
                <a:spcPct val="90000"/>
              </a:lnSpc>
            </a:pPr>
            <a:r>
              <a:rPr lang="pl-PL" sz="1900" dirty="0" smtClean="0"/>
              <a:t>Narzędzia</a:t>
            </a:r>
            <a:r>
              <a:rPr lang="en-GB" sz="1900" dirty="0" smtClean="0"/>
              <a:t> </a:t>
            </a:r>
            <a:r>
              <a:rPr lang="pl-PL" sz="1900" dirty="0" smtClean="0"/>
              <a:t> do śledzenia wymagań, systemy kontroli zmian</a:t>
            </a:r>
          </a:p>
          <a:p>
            <a:pPr eaLnBrk="1" hangingPunct="1">
              <a:lnSpc>
                <a:spcPct val="90000"/>
              </a:lnSpc>
            </a:pPr>
            <a:r>
              <a:rPr lang="pl-PL" sz="2300" dirty="0" smtClean="0"/>
              <a:t>Narzędzia do zarządzania konfiguracjami</a:t>
            </a:r>
            <a:endParaRPr lang="en-GB" sz="2300" dirty="0" smtClean="0"/>
          </a:p>
          <a:p>
            <a:pPr lvl="1" eaLnBrk="1" hangingPunct="1">
              <a:lnSpc>
                <a:spcPct val="90000"/>
              </a:lnSpc>
            </a:pPr>
            <a:r>
              <a:rPr lang="pl-PL" sz="1900" dirty="0" smtClean="0"/>
              <a:t>System do zarządzania wersjami, narzędzia do budowania systemów</a:t>
            </a:r>
            <a:endParaRPr lang="en-GB" sz="1900" dirty="0" smtClean="0"/>
          </a:p>
          <a:p>
            <a:pPr eaLnBrk="1" hangingPunct="1">
              <a:lnSpc>
                <a:spcPct val="90000"/>
              </a:lnSpc>
            </a:pPr>
            <a:r>
              <a:rPr lang="pl-PL" sz="2400" dirty="0" smtClean="0"/>
              <a:t>Narzędzia do prototypowania</a:t>
            </a:r>
            <a:endParaRPr lang="en-GB" sz="2300" dirty="0" smtClean="0"/>
          </a:p>
          <a:p>
            <a:pPr lvl="1" eaLnBrk="1" hangingPunct="1">
              <a:lnSpc>
                <a:spcPct val="90000"/>
              </a:lnSpc>
            </a:pPr>
            <a:r>
              <a:rPr lang="pl-PL" sz="1900" dirty="0" smtClean="0"/>
              <a:t>Języki bardzo wysokiego poziomu, generatory </a:t>
            </a:r>
            <a:r>
              <a:rPr lang="pl-PL" sz="1900" dirty="0" err="1" smtClean="0"/>
              <a:t>inte</a:t>
            </a:r>
            <a:r>
              <a:rPr lang="en-US" sz="1900" dirty="0" smtClean="0"/>
              <a:t>r</a:t>
            </a:r>
            <a:r>
              <a:rPr lang="pl-PL" sz="1900" dirty="0" err="1" smtClean="0"/>
              <a:t>fejsu</a:t>
            </a:r>
            <a:r>
              <a:rPr lang="pl-PL" sz="1900" dirty="0" smtClean="0"/>
              <a:t> użytkownika</a:t>
            </a:r>
            <a:endParaRPr lang="en-GB" sz="1900" dirty="0" smtClean="0"/>
          </a:p>
          <a:p>
            <a:pPr eaLnBrk="1" hangingPunct="1">
              <a:lnSpc>
                <a:spcPct val="90000"/>
              </a:lnSpc>
            </a:pPr>
            <a:r>
              <a:rPr lang="pl-PL" sz="2400" dirty="0" smtClean="0"/>
              <a:t>Narzędzia do wspomagania metod</a:t>
            </a:r>
            <a:endParaRPr lang="en-GB" sz="2300" dirty="0" smtClean="0"/>
          </a:p>
          <a:p>
            <a:pPr lvl="1" eaLnBrk="1" hangingPunct="1">
              <a:lnSpc>
                <a:spcPct val="90000"/>
              </a:lnSpc>
            </a:pPr>
            <a:r>
              <a:rPr lang="pl-PL" sz="1900" dirty="0" smtClean="0"/>
              <a:t>Edytory projektów, słowniki danych i generatory kodów</a:t>
            </a:r>
            <a:endParaRPr lang="en-GB" sz="1900" dirty="0" smtClean="0"/>
          </a:p>
          <a:p>
            <a:pPr eaLnBrk="1" hangingPunct="1">
              <a:lnSpc>
                <a:spcPct val="90000"/>
              </a:lnSpc>
            </a:pPr>
            <a:r>
              <a:rPr lang="pl-PL" sz="2400" dirty="0" smtClean="0"/>
              <a:t>Narzędzia do przetwarzania języków</a:t>
            </a:r>
            <a:endParaRPr lang="en-GB" sz="2300" dirty="0" smtClean="0"/>
          </a:p>
          <a:p>
            <a:pPr lvl="1" eaLnBrk="1" hangingPunct="1">
              <a:lnSpc>
                <a:spcPct val="90000"/>
              </a:lnSpc>
            </a:pPr>
            <a:r>
              <a:rPr lang="pl-PL" sz="1900" dirty="0" smtClean="0"/>
              <a:t>Kompilatory, interpretatory</a:t>
            </a:r>
            <a:endParaRPr lang="en-GB" sz="19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2300" dirty="0" smtClean="0"/>
          </a:p>
        </p:txBody>
      </p:sp>
      <p:sp>
        <p:nvSpPr>
          <p:cNvPr id="79876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DF87A3-CA97-459D-9170-B108EA1EB1F5}" type="slidenum">
              <a:rPr lang="pl-PL" smtClean="0"/>
              <a:pPr/>
              <a:t>63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520502" y="463972"/>
            <a:ext cx="8194675" cy="1285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sz="4100" dirty="0" smtClean="0"/>
              <a:t>Klasyfikacja narzędzi CASE względem ich funkcji</a:t>
            </a:r>
            <a:endParaRPr lang="en-GB" sz="4100" dirty="0" smtClean="0"/>
          </a:p>
        </p:txBody>
      </p:sp>
      <p:sp>
        <p:nvSpPr>
          <p:cNvPr id="808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03225" y="1912937"/>
            <a:ext cx="8702675" cy="49196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dirty="0" smtClean="0"/>
              <a:t>Narzędzia do analizy programów</a:t>
            </a:r>
            <a:endParaRPr lang="en-GB" sz="2700" dirty="0" smtClean="0"/>
          </a:p>
          <a:p>
            <a:pPr lvl="1" eaLnBrk="1" hangingPunct="1">
              <a:lnSpc>
                <a:spcPct val="90000"/>
              </a:lnSpc>
            </a:pPr>
            <a:r>
              <a:rPr lang="pl-PL" sz="2200" dirty="0" smtClean="0"/>
              <a:t>Generatory wzajemnych odwołań, analizatory statyczne, analizatory dynamiczne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Narzędzia do testowania</a:t>
            </a:r>
            <a:endParaRPr lang="en-GB" sz="2700" dirty="0" smtClean="0"/>
          </a:p>
          <a:p>
            <a:pPr lvl="1" eaLnBrk="1" hangingPunct="1">
              <a:lnSpc>
                <a:spcPct val="90000"/>
              </a:lnSpc>
            </a:pPr>
            <a:r>
              <a:rPr lang="pl-PL" sz="2200" dirty="0" smtClean="0"/>
              <a:t> Dane testowe, programy porównujące pliki</a:t>
            </a:r>
            <a:endParaRPr lang="en-GB" sz="2200" dirty="0" smtClean="0"/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Narzędzia do usuwania błędów</a:t>
            </a:r>
            <a:endParaRPr lang="en-GB" sz="2700" dirty="0" smtClean="0"/>
          </a:p>
          <a:p>
            <a:pPr lvl="1" eaLnBrk="1" hangingPunct="1">
              <a:lnSpc>
                <a:spcPct val="90000"/>
              </a:lnSpc>
            </a:pPr>
            <a:r>
              <a:rPr lang="pl-PL" sz="2200" dirty="0" smtClean="0"/>
              <a:t>Systemy interakcyjnego usuwania błędów</a:t>
            </a:r>
            <a:endParaRPr lang="en-GB" sz="2200" dirty="0" smtClean="0"/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Narzędzia do dokumentowania</a:t>
            </a:r>
            <a:endParaRPr lang="en-GB" sz="2700" dirty="0" smtClean="0"/>
          </a:p>
          <a:p>
            <a:pPr lvl="1" eaLnBrk="1" hangingPunct="1">
              <a:lnSpc>
                <a:spcPct val="90000"/>
              </a:lnSpc>
            </a:pPr>
            <a:r>
              <a:rPr lang="pl-PL" sz="2200" dirty="0" smtClean="0"/>
              <a:t>Programy składu, edytory rysunków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Narzędzia do </a:t>
            </a:r>
            <a:r>
              <a:rPr lang="pl-PL" sz="2700" dirty="0" smtClean="0"/>
              <a:t>wyszukiwania</a:t>
            </a:r>
            <a:endParaRPr lang="en-GB" sz="2700" dirty="0" smtClean="0"/>
          </a:p>
          <a:p>
            <a:pPr lvl="1" eaLnBrk="1" hangingPunct="1">
              <a:lnSpc>
                <a:spcPct val="90000"/>
              </a:lnSpc>
            </a:pPr>
            <a:r>
              <a:rPr lang="pl-PL" sz="2200" dirty="0" smtClean="0"/>
              <a:t>Systemy wyszukiwania wzajemnych odwołań, programy do restrukturyzacji systemów</a:t>
            </a:r>
            <a:endParaRPr lang="en-GB" sz="2200" dirty="0" smtClean="0"/>
          </a:p>
        </p:txBody>
      </p:sp>
      <p:sp>
        <p:nvSpPr>
          <p:cNvPr id="80900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8C05CA-AF48-4812-B39D-DEB155BFFDD5}" type="slidenum">
              <a:rPr lang="pl-PL" smtClean="0"/>
              <a:pPr/>
              <a:t>64</a:t>
            </a:fld>
            <a:endParaRPr lang="pl-PL" smtClean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36550" y="752004"/>
            <a:ext cx="8769350" cy="1019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dirty="0" smtClean="0"/>
              <a:t>Podział systemów </a:t>
            </a:r>
            <a:r>
              <a:rPr lang="en-GB" dirty="0" smtClean="0"/>
              <a:t>CASE</a:t>
            </a:r>
            <a:r>
              <a:rPr lang="pl-PL" dirty="0" smtClean="0"/>
              <a:t> ze względu na zakres wspomagania </a:t>
            </a:r>
            <a:r>
              <a:rPr lang="en-GB" dirty="0" smtClean="0"/>
              <a:t> </a:t>
            </a:r>
          </a:p>
        </p:txBody>
      </p:sp>
      <p:sp>
        <p:nvSpPr>
          <p:cNvPr id="819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i="1" dirty="0" smtClean="0"/>
              <a:t>Narzędzia</a:t>
            </a:r>
            <a:r>
              <a:rPr lang="pl-PL" dirty="0" smtClean="0"/>
              <a:t> wspomagające poszczególne zadania w ramach procesu, np. sprawdzania spójności projektu, kompilacji programu, porównywania wyników testów itd.</a:t>
            </a:r>
            <a:endParaRPr lang="pl-PL" i="1" dirty="0" smtClean="0"/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i="1" dirty="0" smtClean="0"/>
              <a:t>Warsztaty</a:t>
            </a:r>
            <a:r>
              <a:rPr lang="pl-PL" dirty="0" smtClean="0"/>
              <a:t> wspomagają całe fazy procesów lub czynności, np. specyfikowanie, projektowanie itd.</a:t>
            </a:r>
            <a:endParaRPr lang="en-GB" i="1" dirty="0" smtClean="0"/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l-PL" i="1" dirty="0" smtClean="0"/>
              <a:t>Środowiska </a:t>
            </a:r>
            <a:r>
              <a:rPr lang="pl-PL" dirty="0" smtClean="0"/>
              <a:t>wspomagają całość lub znaczną część procesu tworzenia oprogramowania.</a:t>
            </a:r>
            <a:endParaRPr lang="en-GB" dirty="0" smtClean="0"/>
          </a:p>
        </p:txBody>
      </p:sp>
      <p:sp>
        <p:nvSpPr>
          <p:cNvPr id="81925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pl-PL" smtClean="0"/>
          </a:p>
        </p:txBody>
      </p:sp>
      <p:sp>
        <p:nvSpPr>
          <p:cNvPr id="81924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AC5A85-AFBB-479F-AF45-BC5468374039}" type="slidenum">
              <a:rPr lang="pl-PL" smtClean="0"/>
              <a:pPr/>
              <a:t>65</a:t>
            </a:fld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8494" y="535980"/>
            <a:ext cx="7740650" cy="622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dirty="0" smtClean="0"/>
              <a:t>Główne tezy</a:t>
            </a:r>
            <a:endParaRPr lang="en-GB" dirty="0" smtClean="0"/>
          </a:p>
        </p:txBody>
      </p:sp>
      <p:sp>
        <p:nvSpPr>
          <p:cNvPr id="829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32470" y="1366838"/>
            <a:ext cx="8566150" cy="54657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sz="2300" dirty="0" smtClean="0"/>
              <a:t>Procesy tworzenia oprogramowania to czynności zmierzające do wyprodukowania systemu. Modele procesów tworzenia oprogramowania to abstrakcyjne reprezentacje tych procesów.</a:t>
            </a:r>
          </a:p>
          <a:p>
            <a:pPr eaLnBrk="1" hangingPunct="1">
              <a:lnSpc>
                <a:spcPct val="90000"/>
              </a:lnSpc>
            </a:pPr>
            <a:r>
              <a:rPr lang="pl-PL" sz="2300" dirty="0" smtClean="0"/>
              <a:t>Wszystkie procesy tworzenia oprogramowania obejmują specyfikowanie, projektowanie, implementację, zatwierdzanie i ewolucje oprogramowania.</a:t>
            </a:r>
          </a:p>
          <a:p>
            <a:pPr eaLnBrk="1" hangingPunct="1">
              <a:lnSpc>
                <a:spcPct val="90000"/>
              </a:lnSpc>
            </a:pPr>
            <a:r>
              <a:rPr lang="pl-PL" sz="2300" dirty="0" smtClean="0"/>
              <a:t>Ogólne modele procesów opisują organizację procesu tworzenia oprogramowania. Przykładami takich modeli są: model kaskadowy, tworzenie ewolucyjne, tworzenie formalne systemów oraz tworzenie z użyciem wielokrotnym.</a:t>
            </a:r>
          </a:p>
          <a:p>
            <a:pPr eaLnBrk="1" hangingPunct="1">
              <a:lnSpc>
                <a:spcPct val="90000"/>
              </a:lnSpc>
            </a:pPr>
            <a:r>
              <a:rPr lang="pl-PL" sz="2300" dirty="0" smtClean="0"/>
              <a:t>W modelach iteracyjnych procesów tworzenie oprogramowania przedstawia się w postaci cyklu czynności. Zaletą tego podejścia jest uniknięcie zbyt wczesnego zatwierdzenia specyfikacji lub projektu. Przykładami modeli iteracyjnych są tworzenie przyrostowe i model spiralny.</a:t>
            </a:r>
          </a:p>
        </p:txBody>
      </p:sp>
      <p:sp>
        <p:nvSpPr>
          <p:cNvPr id="82949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pl-PL" smtClean="0"/>
          </a:p>
        </p:txBody>
      </p:sp>
      <p:sp>
        <p:nvSpPr>
          <p:cNvPr id="82948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C5B833-47D2-4843-B28E-A1439C5E931A}" type="slidenum">
              <a:rPr lang="pl-PL" smtClean="0"/>
              <a:pPr/>
              <a:t>66</a:t>
            </a:fld>
            <a:endParaRPr lang="pl-PL" smtClean="0"/>
          </a:p>
        </p:txBody>
      </p:sp>
      <p:pic>
        <p:nvPicPr>
          <p:cNvPr id="6" name="Obraz 5" descr="agror%20waz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1222" y="-184100"/>
            <a:ext cx="1633364" cy="16333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455615"/>
            <a:ext cx="8194675" cy="1031875"/>
          </a:xfrm>
        </p:spPr>
        <p:txBody>
          <a:bodyPr/>
          <a:lstStyle/>
          <a:p>
            <a:pPr eaLnBrk="1" hangingPunct="1"/>
            <a:r>
              <a:rPr lang="pl-PL" smtClean="0"/>
              <a:t>Główne tezy</a:t>
            </a:r>
            <a:endParaRPr lang="en-GB" smtClean="0"/>
          </a:p>
        </p:txBody>
      </p:sp>
      <p:sp>
        <p:nvSpPr>
          <p:cNvPr id="839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2120156"/>
            <a:ext cx="8904288" cy="409892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pl-PL" dirty="0" smtClean="0"/>
              <a:t>Inżynieria wymagań to proces opracowywania specyfikacji oprogramowania. Obejmuje przygotowanie specyfikacji zrozumiałej dla użytkowników systemu oraz bardziej szczegółowej specyfikacji dla budowniczych systemu.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Proces projektowania i implementowania polega na przekształceniu specyfikacji wymagań w działający system oprogramowania. Metody systematycznego projektowania mogą być elementem tego przekształcenia.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Zatwierdzenie oprogramowania to proces sprawdzania, czy system jest zgodny ze  swoją specyfikacją oraz czy spełnia rzeczywiste potrzeby użytkowników.</a:t>
            </a:r>
          </a:p>
          <a:p>
            <a:pPr eaLnBrk="1" hangingPunct="1">
              <a:lnSpc>
                <a:spcPct val="90000"/>
              </a:lnSpc>
            </a:pPr>
            <a:endParaRPr lang="pl-PL" sz="3000" dirty="0" smtClean="0"/>
          </a:p>
        </p:txBody>
      </p:sp>
      <p:sp>
        <p:nvSpPr>
          <p:cNvPr id="83973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pl-PL" smtClean="0"/>
          </a:p>
        </p:txBody>
      </p:sp>
      <p:sp>
        <p:nvSpPr>
          <p:cNvPr id="83972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B39D0B-747F-4833-92BD-7CBCA4CE651F}" type="slidenum">
              <a:rPr lang="pl-PL" smtClean="0"/>
              <a:pPr/>
              <a:t>67</a:t>
            </a:fld>
            <a:endParaRPr lang="pl-PL" smtClean="0"/>
          </a:p>
        </p:txBody>
      </p:sp>
      <p:pic>
        <p:nvPicPr>
          <p:cNvPr id="6" name="Obraz 5" descr="agror%20waz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3190" y="535980"/>
            <a:ext cx="1633364" cy="16333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48494" y="535980"/>
            <a:ext cx="8195310" cy="1062849"/>
          </a:xfrm>
        </p:spPr>
        <p:txBody>
          <a:bodyPr/>
          <a:lstStyle/>
          <a:p>
            <a:pPr eaLnBrk="1" hangingPunct="1"/>
            <a:r>
              <a:rPr lang="pl-PL" dirty="0" smtClean="0"/>
              <a:t>Główne tezy</a:t>
            </a:r>
            <a:endParaRPr lang="en-GB" dirty="0" smtClean="0"/>
          </a:p>
        </p:txBody>
      </p:sp>
      <p:sp>
        <p:nvSpPr>
          <p:cNvPr id="849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134937" y="2048148"/>
            <a:ext cx="8970963" cy="410051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pl-PL" sz="2700" dirty="0" smtClean="0"/>
              <a:t>Ewolucja oprogramowania polega na modyfikowaniu istniejącego systemu oprogramowania, tak aby spełniał nowe wymagania. Takie podejście staje się standardem tworzenia oprogramowania w wypadku małych i średnich przedsięwzięć.</a:t>
            </a:r>
          </a:p>
          <a:p>
            <a:pPr eaLnBrk="1" hangingPunct="1">
              <a:lnSpc>
                <a:spcPct val="90000"/>
              </a:lnSpc>
            </a:pPr>
            <a:r>
              <a:rPr lang="pl-PL" sz="2700" dirty="0" smtClean="0"/>
              <a:t>Technologia CASE zapewnia zautomatyzowane wspomaganie procesu tworzenia oprogramowania. Narzędzia CASE wspomagają poszczególne czynności procesu. Warsztaty CASE wspomagają zbiory powiązanych czynności. Środowiska CASE wspomagają większość lub nawet wszystkie czynności procesu tworzenia</a:t>
            </a:r>
            <a:r>
              <a:rPr lang="pl-PL" sz="3000" dirty="0" smtClean="0"/>
              <a:t> </a:t>
            </a:r>
            <a:r>
              <a:rPr lang="pl-PL" sz="2700" dirty="0" smtClean="0"/>
              <a:t>oprogramowania.</a:t>
            </a:r>
          </a:p>
        </p:txBody>
      </p:sp>
      <p:sp>
        <p:nvSpPr>
          <p:cNvPr id="84997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pl-PL" smtClean="0"/>
          </a:p>
        </p:txBody>
      </p:sp>
      <p:sp>
        <p:nvSpPr>
          <p:cNvPr id="84996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0C85C3-AB4C-46CE-887F-9364BA22B98E}" type="slidenum">
              <a:rPr lang="pl-PL" smtClean="0"/>
              <a:pPr/>
              <a:t>68</a:t>
            </a:fld>
            <a:endParaRPr lang="pl-PL" smtClean="0"/>
          </a:p>
        </p:txBody>
      </p:sp>
      <p:pic>
        <p:nvPicPr>
          <p:cNvPr id="6" name="Obraz 5" descr="agror%20waz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1182" y="391964"/>
            <a:ext cx="1633364" cy="16333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imagesCAQ717L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9054" y="4640436"/>
            <a:ext cx="2969861" cy="1810891"/>
          </a:xfrm>
          <a:prstGeom prst="rect">
            <a:avLst/>
          </a:prstGeom>
        </p:spPr>
      </p:pic>
      <p:sp>
        <p:nvSpPr>
          <p:cNvPr id="9218" name="Rectangle 4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381002" y="228600"/>
            <a:ext cx="7772400" cy="1104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smtClean="0"/>
              <a:t> FAQ o inżynierii  oprogramowania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76486" y="1760116"/>
            <a:ext cx="8195310" cy="430909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dirty="0" smtClean="0"/>
              <a:t>Co to jest </a:t>
            </a:r>
            <a:r>
              <a:rPr lang="pl-PL" dirty="0" err="1" smtClean="0"/>
              <a:t>jest</a:t>
            </a:r>
            <a:r>
              <a:rPr lang="pl-PL" dirty="0" smtClean="0"/>
              <a:t> oprogramowanie? 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Co to jest inżynieria oprogramowania ?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Jaka jest różnica pomiędzy inżynierią oprogramowania a informatyką ?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Jaka jest różnica pomiędzy inżynierią a inżynierią systemów oprogramowania ?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Co to jest proces tworzenia oprogramowania ?</a:t>
            </a:r>
          </a:p>
          <a:p>
            <a:pPr eaLnBrk="1" hangingPunct="1">
              <a:lnSpc>
                <a:spcPct val="90000"/>
              </a:lnSpc>
            </a:pPr>
            <a:r>
              <a:rPr lang="pl-PL" dirty="0" smtClean="0"/>
              <a:t>Co to jest model procesu tworzenia oprogramowania ?</a:t>
            </a:r>
          </a:p>
        </p:txBody>
      </p:sp>
      <p:sp>
        <p:nvSpPr>
          <p:cNvPr id="9220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911014"/>
            <a:endParaRPr lang="pl-PL" dirty="0" smtClean="0"/>
          </a:p>
        </p:txBody>
      </p:sp>
      <p:sp>
        <p:nvSpPr>
          <p:cNvPr id="9221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66019C-0F95-4AEA-B6B5-05BF3504A130}" type="slidenum">
              <a:rPr lang="pl-PL" smtClean="0"/>
              <a:pPr/>
              <a:t>7</a:t>
            </a:fld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l-PL" smtClean="0"/>
              <a:t>FAQ o inżynierii  oprogramowania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smtClean="0"/>
              <a:t>Jakie są koszty inżynierii oprogramowania?</a:t>
            </a:r>
          </a:p>
          <a:p>
            <a:pPr eaLnBrk="1" hangingPunct="1">
              <a:lnSpc>
                <a:spcPct val="90000"/>
              </a:lnSpc>
            </a:pPr>
            <a:r>
              <a:rPr lang="pl-PL" smtClean="0"/>
              <a:t>Co to jest CASE (Computer-Aided Software Engineering)?</a:t>
            </a:r>
          </a:p>
          <a:p>
            <a:pPr eaLnBrk="1" hangingPunct="1">
              <a:lnSpc>
                <a:spcPct val="90000"/>
              </a:lnSpc>
            </a:pPr>
            <a:r>
              <a:rPr lang="pl-PL" smtClean="0"/>
              <a:t>Jakie właściwości ma dobre oprogramowanie?</a:t>
            </a:r>
          </a:p>
          <a:p>
            <a:pPr eaLnBrk="1" hangingPunct="1">
              <a:lnSpc>
                <a:spcPct val="90000"/>
              </a:lnSpc>
            </a:pPr>
            <a:r>
              <a:rPr lang="pl-PL" smtClean="0"/>
              <a:t>Jakie są najistotniejsze wyzwania dla inżynierów oprogramowania?</a:t>
            </a:r>
          </a:p>
        </p:txBody>
      </p:sp>
      <p:sp>
        <p:nvSpPr>
          <p:cNvPr id="10244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911014"/>
            <a:endParaRPr lang="pl-PL" dirty="0" smtClean="0"/>
          </a:p>
        </p:txBody>
      </p:sp>
      <p:sp>
        <p:nvSpPr>
          <p:cNvPr id="10245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9974BF-C1C9-4F37-8E56-4E6EC63008B8}" type="slidenum">
              <a:rPr lang="pl-PL" smtClean="0"/>
              <a:pPr/>
              <a:t>8</a:t>
            </a:fld>
            <a:endParaRPr lang="pl-PL" smtClean="0"/>
          </a:p>
        </p:txBody>
      </p:sp>
      <p:pic>
        <p:nvPicPr>
          <p:cNvPr id="6" name="Obraz 5" descr="imagesCAQ717L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9054" y="4640436"/>
            <a:ext cx="2969861" cy="18108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oprogramowani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7500" y="3632324"/>
            <a:ext cx="3708400" cy="3035300"/>
          </a:xfrm>
          <a:prstGeom prst="rect">
            <a:avLst/>
          </a:prstGeom>
        </p:spPr>
      </p:pic>
      <p:sp>
        <p:nvSpPr>
          <p:cNvPr id="11266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600" dirty="0" smtClean="0"/>
              <a:t>Co to jest oprogramowanie ?</a:t>
            </a:r>
            <a:endParaRPr lang="pl-PL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smtClean="0"/>
              <a:t>Są to programy komputerowe, cała związana z nimi dokumentacja </a:t>
            </a:r>
            <a:r>
              <a:rPr lang="en-US" smtClean="0"/>
              <a:t>i</a:t>
            </a:r>
            <a:r>
              <a:rPr lang="pl-PL" smtClean="0"/>
              <a:t> dane konfiguracyjne</a:t>
            </a:r>
          </a:p>
          <a:p>
            <a:pPr eaLnBrk="1" hangingPunct="1"/>
            <a:r>
              <a:rPr lang="pl-PL" smtClean="0"/>
              <a:t>Rodzaje produktów oprogramowania </a:t>
            </a:r>
          </a:p>
          <a:p>
            <a:pPr lvl="1" eaLnBrk="1" hangingPunct="1"/>
            <a:r>
              <a:rPr lang="pl-PL" smtClean="0"/>
              <a:t>Powszechne </a:t>
            </a:r>
          </a:p>
          <a:p>
            <a:pPr lvl="1" eaLnBrk="1" hangingPunct="1"/>
            <a:r>
              <a:rPr lang="pl-PL" smtClean="0"/>
              <a:t>Dostosowane (na zamówienie)</a:t>
            </a:r>
          </a:p>
        </p:txBody>
      </p:sp>
      <p:sp>
        <p:nvSpPr>
          <p:cNvPr id="11268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911014"/>
            <a:endParaRPr lang="pl-PL" dirty="0" smtClean="0"/>
          </a:p>
        </p:txBody>
      </p:sp>
      <p:sp>
        <p:nvSpPr>
          <p:cNvPr id="11269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03F004-BDB2-491C-AB0B-335EEB330AE0}" type="slidenum">
              <a:rPr lang="pl-PL" smtClean="0"/>
              <a:pPr/>
              <a:t>9</a:t>
            </a:fld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1521</TotalTime>
  <Pages>24</Pages>
  <Words>3797</Words>
  <Application>Microsoft Office PowerPoint</Application>
  <PresentationFormat>Niestandardowy</PresentationFormat>
  <Paragraphs>470</Paragraphs>
  <Slides>68</Slides>
  <Notes>17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68</vt:i4>
      </vt:variant>
    </vt:vector>
  </HeadingPairs>
  <TitlesOfParts>
    <vt:vector size="69" baseType="lpstr">
      <vt:lpstr>Wielkomiejski</vt:lpstr>
      <vt:lpstr>Inżynieria oprogramowania</vt:lpstr>
      <vt:lpstr>Wstęp</vt:lpstr>
      <vt:lpstr>Cele </vt:lpstr>
      <vt:lpstr>Zawartość</vt:lpstr>
      <vt:lpstr>Inżynieria oprogramowania </vt:lpstr>
      <vt:lpstr>Koszty oprogramowania </vt:lpstr>
      <vt:lpstr> FAQ o inżynierii  oprogramowania</vt:lpstr>
      <vt:lpstr>FAQ o inżynierii  oprogramowania </vt:lpstr>
      <vt:lpstr>Co to jest oprogramowanie ?</vt:lpstr>
      <vt:lpstr>Co to jest inżynieria oprogramowania?</vt:lpstr>
      <vt:lpstr>Jaka jest różnica pomiędzy inżynierią oprogramowania a informatyką ?</vt:lpstr>
      <vt:lpstr>Jaka jest różnica pomiędzy inżynierią oprogramowania a inżynierią systemów?</vt:lpstr>
      <vt:lpstr>Co to jest proces tworzenia oprogramowania ?</vt:lpstr>
      <vt:lpstr>Co to jest model procesu tworzenia oprogramowania?</vt:lpstr>
      <vt:lpstr>Jakie są koszty inżynierii oprogramowania?</vt:lpstr>
      <vt:lpstr>Co to są metody inżynierii oprogramowania?</vt:lpstr>
      <vt:lpstr>Co to jest CASE  (Computer-Aided Software Engineering)?</vt:lpstr>
      <vt:lpstr>Jakie właściwości ma dobre oprogramowanie?</vt:lpstr>
      <vt:lpstr>Jakie są najistotniejsze wyzwania dla inżynierów oprogramowania?</vt:lpstr>
      <vt:lpstr>Odpowiedzialność etyczna i zawodowa</vt:lpstr>
      <vt:lpstr>Zasady zawodowej odpowiedzialności</vt:lpstr>
      <vt:lpstr>Zasady zawodowej odpowiedzialności </vt:lpstr>
      <vt:lpstr>Kodeks etyki i zawodowej praktyki  </vt:lpstr>
      <vt:lpstr>Kodeks etyki i zawodowej praktyki  </vt:lpstr>
      <vt:lpstr>Kodeks etyki i zawodowej praktyki</vt:lpstr>
      <vt:lpstr>Główne tezy</vt:lpstr>
      <vt:lpstr>Główne tezy</vt:lpstr>
      <vt:lpstr>Główne tezy </vt:lpstr>
      <vt:lpstr>Co to jest system?</vt:lpstr>
      <vt:lpstr>Problemy instrukcji systemów</vt:lpstr>
      <vt:lpstr>Oprogramowanie, a inżynieria systemowa</vt:lpstr>
      <vt:lpstr>Właściwości systemów</vt:lpstr>
      <vt:lpstr>Typy pojawiających się właściwości systemu</vt:lpstr>
      <vt:lpstr>Niezawodność systemu</vt:lpstr>
      <vt:lpstr>Czynniki wpływające na niezawodność całego systemu</vt:lpstr>
      <vt:lpstr>Efektywność i użyteczność, bezpieczeństwo i zabezpieczenia</vt:lpstr>
      <vt:lpstr>Modelowanie systemu</vt:lpstr>
      <vt:lpstr>Komponenty funkcjonalne systemu</vt:lpstr>
      <vt:lpstr>Przykłady komponentów  funkcjonalnych systemu </vt:lpstr>
      <vt:lpstr> C.d. przykładów komponentów funkcjonalnych systemu </vt:lpstr>
      <vt:lpstr>Proces inżynierii systemów</vt:lpstr>
      <vt:lpstr>Interdyscyplinarna zawiłość inżynierii systemów</vt:lpstr>
      <vt:lpstr>Proces projektowania systemu </vt:lpstr>
      <vt:lpstr>Tworzenie podsystemów</vt:lpstr>
      <vt:lpstr>Integracja systemu</vt:lpstr>
      <vt:lpstr>Działanie systemu</vt:lpstr>
      <vt:lpstr>Ewolucja systemu</vt:lpstr>
      <vt:lpstr>Likwidacja systemu</vt:lpstr>
      <vt:lpstr>Wykonawcy i podwykonawcy</vt:lpstr>
      <vt:lpstr>Główne tezy</vt:lpstr>
      <vt:lpstr>Główne tezy c.d.</vt:lpstr>
      <vt:lpstr>Proces tworzenia oprogramowania</vt:lpstr>
      <vt:lpstr>Cele</vt:lpstr>
      <vt:lpstr>Zawartość</vt:lpstr>
      <vt:lpstr>Zasadnicze czynności w procesie tworzenia oprogramowania</vt:lpstr>
      <vt:lpstr>Metody projektowania</vt:lpstr>
      <vt:lpstr>Programowanie  i wyszukiwanie błędów</vt:lpstr>
      <vt:lpstr>Zatwierdzanie oprogramowania</vt:lpstr>
      <vt:lpstr>Fazy procesu testowania</vt:lpstr>
      <vt:lpstr>Zautomatyzowane wspomaganie procesu tworzenia oprogramowania</vt:lpstr>
      <vt:lpstr>Technologia CASE</vt:lpstr>
      <vt:lpstr>Klasyfikacja narzędzi CASE</vt:lpstr>
      <vt:lpstr>Klasyfikacja narzędzi CASE względem ich funkcjonalności</vt:lpstr>
      <vt:lpstr>Klasyfikacja narzędzi CASE względem ich funkcji</vt:lpstr>
      <vt:lpstr>Podział systemów CASE ze względu na zakres wspomagania  </vt:lpstr>
      <vt:lpstr>Główne tezy</vt:lpstr>
      <vt:lpstr>Główne tezy</vt:lpstr>
      <vt:lpstr>Główne tezy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Inzynieria oprogramowania</dc:title>
  <dc:creator>Agata</dc:creator>
  <cp:lastModifiedBy>student</cp:lastModifiedBy>
  <cp:revision>124</cp:revision>
  <cp:lastPrinted>2000-03-27T07:45:53Z</cp:lastPrinted>
  <dcterms:created xsi:type="dcterms:W3CDTF">1995-12-08T17:21:36Z</dcterms:created>
  <dcterms:modified xsi:type="dcterms:W3CDTF">2015-05-21T15:08:57Z</dcterms:modified>
</cp:coreProperties>
</file>