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61"/>
  </p:notesMasterIdLst>
  <p:handoutMasterIdLst>
    <p:handoutMasterId r:id="rId62"/>
  </p:handoutMasterIdLst>
  <p:sldIdLst>
    <p:sldId id="256" r:id="rId2"/>
    <p:sldId id="281" r:id="rId3"/>
    <p:sldId id="257" r:id="rId4"/>
    <p:sldId id="282" r:id="rId5"/>
    <p:sldId id="259" r:id="rId6"/>
    <p:sldId id="260" r:id="rId7"/>
    <p:sldId id="283" r:id="rId8"/>
    <p:sldId id="261" r:id="rId9"/>
    <p:sldId id="277" r:id="rId10"/>
    <p:sldId id="284" r:id="rId11"/>
    <p:sldId id="285" r:id="rId12"/>
    <p:sldId id="262" r:id="rId13"/>
    <p:sldId id="263" r:id="rId14"/>
    <p:sldId id="286" r:id="rId15"/>
    <p:sldId id="287" r:id="rId16"/>
    <p:sldId id="264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68" r:id="rId25"/>
    <p:sldId id="269" r:id="rId26"/>
    <p:sldId id="270" r:id="rId27"/>
    <p:sldId id="295" r:id="rId28"/>
    <p:sldId id="296" r:id="rId29"/>
    <p:sldId id="297" r:id="rId30"/>
    <p:sldId id="298" r:id="rId31"/>
    <p:sldId id="302" r:id="rId32"/>
    <p:sldId id="299" r:id="rId33"/>
    <p:sldId id="300" r:id="rId34"/>
    <p:sldId id="301" r:id="rId35"/>
    <p:sldId id="303" r:id="rId36"/>
    <p:sldId id="304" r:id="rId37"/>
    <p:sldId id="305" r:id="rId38"/>
    <p:sldId id="306" r:id="rId39"/>
    <p:sldId id="307" r:id="rId40"/>
    <p:sldId id="276" r:id="rId41"/>
    <p:sldId id="279" r:id="rId42"/>
    <p:sldId id="280" r:id="rId43"/>
    <p:sldId id="308" r:id="rId44"/>
    <p:sldId id="309" r:id="rId45"/>
    <p:sldId id="265" r:id="rId46"/>
    <p:sldId id="266" r:id="rId47"/>
    <p:sldId id="267" r:id="rId48"/>
    <p:sldId id="310" r:id="rId49"/>
    <p:sldId id="311" r:id="rId50"/>
    <p:sldId id="274" r:id="rId51"/>
    <p:sldId id="312" r:id="rId52"/>
    <p:sldId id="275" r:id="rId53"/>
    <p:sldId id="313" r:id="rId54"/>
    <p:sldId id="314" r:id="rId55"/>
    <p:sldId id="271" r:id="rId56"/>
    <p:sldId id="273" r:id="rId57"/>
    <p:sldId id="315" r:id="rId58"/>
    <p:sldId id="278" r:id="rId59"/>
    <p:sldId id="316" r:id="rId6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234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A1CA802-7EF9-42AB-9888-FCF183F3B92A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F6156025-7652-4B26-B45A-9F200E1751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965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5539D79-C485-4BC9-A9E9-6218CC0C7303}" type="datetimeFigureOut">
              <a:rPr lang="pl-PL"/>
              <a:pPr>
                <a:defRPr/>
              </a:pPr>
              <a:t>2015-02-26</a:t>
            </a:fld>
            <a:endParaRPr lang="pl-PL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45D97C1-973E-44AD-9BC8-98DCCE154B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079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5D97C1-973E-44AD-9BC8-98DCCE154B1A}" type="slidenum">
              <a:rPr lang="pl-PL" smtClean="0"/>
              <a:pPr>
                <a:defRPr/>
              </a:pPr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15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98D328-F646-4CBE-8618-77F72FFCFB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54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EEAF-34B3-4A00-B12E-61D1FB1FA5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92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5AAA4-5FF8-4F89-AB5D-F19C0E6C78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518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9F9BF-B24F-40C3-B81F-0A38D76EA63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401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4DFA-6DA1-4CFD-8E50-C5156E35C4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0002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E986A-251E-499E-9185-10C8741D2C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9884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879EE-DAE1-4002-8AFC-1E59B9090B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35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F623-53B8-47CE-8BC6-C310A50D14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27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540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E3189-9CAB-4F66-918B-D2A79AB03A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478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6A5CB-4C66-4913-BC7A-4A939E193A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920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D597-DA7A-4F7D-BD1A-E082686BAB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68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D65B-3128-4438-8359-78747A0AF2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8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99A654-61CF-4C0E-941C-49983B23B2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891" r:id="rId7"/>
    <p:sldLayoutId id="2147483892" r:id="rId8"/>
    <p:sldLayoutId id="2147483893" r:id="rId9"/>
    <p:sldLayoutId id="2147483900" r:id="rId10"/>
    <p:sldLayoutId id="2147483901" r:id="rId11"/>
    <p:sldLayoutId id="214748390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enline.pl/forum/2527092/zmodyfikowany-model-kaskadow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brasil.cel.agh.edu.pl/~10sdczerner/page/wytwarzanie_odkrywcze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ist.fm.interia.pl/PIO2.rt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ist.fm.interia.pl/PIO2.rt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ist.fm.interia.pl/PIO2.rt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brasil.cel.agh.edu.pl/~10sdczerner/page/wytwarzanie_przyrostow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artha_zaj.w.interia.pl/Pliki/lekcja1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neo.dmcs.p.lodz.pl/io5z/io5z_wykl.pd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cist.fm.interia.pl/PIO2.rtf" TargetMode="External"/><Relationship Id="rId2" Type="http://schemas.openxmlformats.org/officeDocument/2006/relationships/hyperlink" Target="http://zasoby.open.agh.edu.pl/~10sdczerner/page/wste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o.dmcs.p.lodz.pl/io5z/io5z_wykl.pdf" TargetMode="External"/><Relationship Id="rId4" Type="http://schemas.openxmlformats.org/officeDocument/2006/relationships/hyperlink" Target="http://marek.piasecki.staff.iiar.pwr.wroc.pl/dydaktyka/io_2010/w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zasoby.open.agh.edu.pl/~10sdczerner/page/model_kaskadowy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ist.fm.interia.pl/PIO2.rt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ist.fm.interia.pl/PIO2.rt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eo.dmcs.p.lodz.pl/io5z/io5z_wykl.pdf" TargetMode="External"/><Relationship Id="rId2" Type="http://schemas.openxmlformats.org/officeDocument/2006/relationships/hyperlink" Target="http://marek.piasecki.staff.iiar.pwr.wroc.pl/dydaktyka/io_2010/w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204864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latin typeface="Century Schoolbook" pitchFamily="18" charset="0"/>
              </a:rPr>
              <a:t>Klasyfikacja modeli </a:t>
            </a:r>
            <a:br>
              <a:rPr lang="pl-PL" dirty="0" smtClean="0">
                <a:latin typeface="Century Schoolbook" pitchFamily="18" charset="0"/>
              </a:rPr>
            </a:br>
            <a:r>
              <a:rPr lang="pl-PL" dirty="0" smtClean="0">
                <a:latin typeface="Century Schoolbook" pitchFamily="18" charset="0"/>
              </a:rPr>
              <a:t>procesów tworzenia </a:t>
            </a:r>
            <a:br>
              <a:rPr lang="pl-PL" dirty="0" smtClean="0">
                <a:latin typeface="Century Schoolbook" pitchFamily="18" charset="0"/>
              </a:rPr>
            </a:br>
            <a:r>
              <a:rPr lang="pl-PL" dirty="0" smtClean="0">
                <a:latin typeface="Century Schoolbook" pitchFamily="18" charset="0"/>
              </a:rPr>
              <a:t>oprogramowania</a:t>
            </a:r>
            <a:r>
              <a:rPr lang="pl-PL" dirty="0" smtClean="0">
                <a:latin typeface="Algerian" pitchFamily="82" charset="0"/>
              </a:rPr>
              <a:t> </a:t>
            </a:r>
            <a:br>
              <a:rPr lang="pl-PL" dirty="0" smtClean="0">
                <a:latin typeface="Algerian" pitchFamily="82" charset="0"/>
              </a:rPr>
            </a:br>
            <a:endParaRPr lang="pl-PL" dirty="0" smtClean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r>
              <a:rPr lang="pl-PL" smtClean="0"/>
              <a:t>Model kaskadowy jest odbierany jako sztywny i niedogodny dla programistów. W związku z tym dokonano pewnej modyfikacji umożliwiającej powrót do poprzednich etapów procesu tworzenia oprogramowania.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Zmodyfikowany model kaskadowy</a:t>
            </a:r>
            <a:r>
              <a:rPr lang="pl-PL" sz="3600" baseline="30000" smtClean="0"/>
              <a:t>9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50825" y="5661025"/>
            <a:ext cx="792162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9. Opracowanie własne na podstawie: „Podstawy inżynierii oprogramowania” W. Dąbrowski, K Subieta, Wyd. PJWSTK, Warszawa 2005, str. 12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smtClean="0"/>
              <a:t>Zmodyfikowany model kaskadowy</a:t>
            </a:r>
          </a:p>
        </p:txBody>
      </p:sp>
      <p:pic>
        <p:nvPicPr>
          <p:cNvPr id="21508" name="Picture 4" descr="Modify_Cascade_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133600"/>
            <a:ext cx="70199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84213" y="5229225"/>
            <a:ext cx="5759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Rys.3:Zmodyfikowany model kaskadowy</a:t>
            </a:r>
            <a:r>
              <a:rPr lang="pl-PL" sz="1000" baseline="30000"/>
              <a:t>10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50825" y="5734050"/>
            <a:ext cx="8424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l-PL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0825" y="6092825"/>
            <a:ext cx="82089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10. Rysunek zapożyczony z </a:t>
            </a:r>
            <a:r>
              <a:rPr lang="pl-PL" sz="1000">
                <a:hlinkClick r:id="rId3"/>
              </a:rPr>
              <a:t>http://www.goldenline.pl/forum/2527092/zmodyfikowany-model-kaskadowy</a:t>
            </a:r>
            <a:r>
              <a:rPr lang="pl-PL" sz="1000"/>
              <a:t> dostęp [06.05.2012]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r>
              <a:rPr lang="pl-PL" smtClean="0"/>
              <a:t>Model iteracyjny jest bardzo podobny do modelu kaskadowego, z tym, że poszczególne procesy są podzielone na podzbiory. Gdy ukończymy iteracje, wybierany jest kolejny podzbiór.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iteracyjny</a:t>
            </a:r>
            <a:r>
              <a:rPr lang="pl-PL" baseline="30000" smtClean="0"/>
              <a:t>11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95288" y="6021388"/>
            <a:ext cx="81375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11. Opracowane na podstawie: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iteracyjny</a:t>
            </a:r>
          </a:p>
        </p:txBody>
      </p:sp>
      <p:pic>
        <p:nvPicPr>
          <p:cNvPr id="23555" name="Picture 4" descr="iteracyj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2009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50825" y="5949950"/>
            <a:ext cx="6913563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12. Rysunek zapożyczony z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250825" y="5229225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Rys.4:Model iteracyjny</a:t>
            </a:r>
            <a:r>
              <a:rPr lang="pl-PL" sz="1000" baseline="30000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291512" cy="3168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1800" smtClean="0"/>
              <a:t>Pozwala to na nadanie ważności wymaganiom i realizację ich zgodnie z priorytetami</a:t>
            </a:r>
          </a:p>
          <a:p>
            <a:pPr>
              <a:lnSpc>
                <a:spcPct val="80000"/>
              </a:lnSpc>
            </a:pPr>
            <a:endParaRPr lang="pl-PL" sz="1800" smtClean="0"/>
          </a:p>
          <a:p>
            <a:pPr>
              <a:lnSpc>
                <a:spcPct val="80000"/>
              </a:lnSpc>
            </a:pPr>
            <a:r>
              <a:rPr lang="pl-PL" sz="1800" smtClean="0"/>
              <a:t>Pozwala na weryfikacje zrealizowanych działań z klientem i uzyskanie informacji czy mu to odpowiada</a:t>
            </a:r>
          </a:p>
          <a:p>
            <a:pPr>
              <a:lnSpc>
                <a:spcPct val="80000"/>
              </a:lnSpc>
            </a:pPr>
            <a:endParaRPr lang="pl-PL" sz="1800" smtClean="0"/>
          </a:p>
          <a:p>
            <a:pPr>
              <a:lnSpc>
                <a:spcPct val="80000"/>
              </a:lnSpc>
            </a:pPr>
            <a:r>
              <a:rPr lang="pl-PL" sz="1800" smtClean="0"/>
              <a:t>Odpowiedź od klienta pozwala na szybkie wyłapanie błędów</a:t>
            </a:r>
          </a:p>
          <a:p>
            <a:pPr>
              <a:lnSpc>
                <a:spcPct val="80000"/>
              </a:lnSpc>
            </a:pPr>
            <a:endParaRPr lang="pl-PL" sz="1800" smtClean="0"/>
          </a:p>
          <a:p>
            <a:pPr>
              <a:lnSpc>
                <a:spcPct val="80000"/>
              </a:lnSpc>
            </a:pPr>
            <a:r>
              <a:rPr lang="pl-PL" sz="1800" smtClean="0"/>
              <a:t>Pozwala na szybsze wdrożenie systemu w warunkach rzeczywistych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mtClean="0"/>
              <a:t>Model iteracyjny – zalety</a:t>
            </a:r>
            <a:r>
              <a:rPr lang="pl-PL" baseline="30000" smtClean="0"/>
              <a:t>13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0825" y="5949950"/>
            <a:ext cx="8353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13. Opracowane na podstawie: „Przegląd modeli cyklu życia oprogramowania” , R. Kasprzyk, Software Developer’s Journal 10/2006.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Można dokonać złego podziału na podzbiory co wiąże się z nieefektywną pracą</a:t>
            </a:r>
          </a:p>
          <a:p>
            <a:endParaRPr lang="pl-PL" smtClean="0"/>
          </a:p>
          <a:p>
            <a:r>
              <a:rPr lang="pl-PL" smtClean="0"/>
              <a:t>Kosztowny</a:t>
            </a:r>
          </a:p>
          <a:p>
            <a:pPr>
              <a:buFontTx/>
              <a:buNone/>
            </a:pPr>
            <a:endParaRPr lang="pl-PL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mtClean="0"/>
              <a:t>Model iteracyjny – wady</a:t>
            </a:r>
            <a:r>
              <a:rPr lang="pl-PL" baseline="30000" smtClean="0"/>
              <a:t>14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0825" y="5734050"/>
            <a:ext cx="8497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14. Opracowane na podstawie: „Przegląd modeli cyklu życia oprogramowania” , R. Kasprzyk, Software Developer’s Journal 10/2006.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Model „V” jest rozwinięciem modelu kaskadowego w którym faza testów jest bardzo rozbudowana. Testy te mają na celu uniknięcie potrzeby powrotu do wcześniejszego etapu. Ponieważ podobnie jak w modelu kaskadowym późne wykrycie błędu w początkowych fazach jest bardzo kosztowne.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mtClean="0"/>
              <a:t>Model „V”</a:t>
            </a:r>
            <a:r>
              <a:rPr lang="pl-PL" baseline="30000" smtClean="0"/>
              <a:t>15</a:t>
            </a:r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95288" y="5876925"/>
            <a:ext cx="8064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15. Opracowane na podstawie: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pl-PL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„V”</a:t>
            </a:r>
            <a:r>
              <a:rPr lang="pl-PL" baseline="30000" smtClean="0"/>
              <a:t>16</a:t>
            </a:r>
          </a:p>
        </p:txBody>
      </p:sp>
      <p:pic>
        <p:nvPicPr>
          <p:cNvPr id="27652" name="Picture 4" descr="Bez nazwy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628775"/>
            <a:ext cx="849153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68313" y="5084763"/>
            <a:ext cx="29511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Rys.5: Model „V”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95288" y="5949950"/>
            <a:ext cx="820896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16.Rysunek zapożyczony z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mtClean="0"/>
              <a:t>Duża ilość testów zwiększa prawdopodobieństwo uniknięcia błędów w oprogramowaniu</a:t>
            </a:r>
          </a:p>
          <a:p>
            <a:pPr>
              <a:lnSpc>
                <a:spcPct val="90000"/>
              </a:lnSpc>
            </a:pPr>
            <a:endParaRPr lang="pl-PL" smtClean="0"/>
          </a:p>
          <a:p>
            <a:pPr>
              <a:lnSpc>
                <a:spcPct val="90000"/>
              </a:lnSpc>
            </a:pPr>
            <a:r>
              <a:rPr lang="pl-PL" smtClean="0"/>
              <a:t>W przeciwieństwie do modelu kaskadowego ryzyko popełnienia błędu w późniejszym etapie maleje z powodu dużej liczby testów i weryfikacji</a:t>
            </a:r>
          </a:p>
          <a:p>
            <a:pPr>
              <a:lnSpc>
                <a:spcPct val="90000"/>
              </a:lnSpc>
            </a:pPr>
            <a:endParaRPr lang="pl-PL" smtClean="0"/>
          </a:p>
          <a:p>
            <a:pPr>
              <a:lnSpc>
                <a:spcPct val="90000"/>
              </a:lnSpc>
            </a:pPr>
            <a:r>
              <a:rPr lang="pl-PL" smtClean="0"/>
              <a:t>Jest względnie tani – dzięki niewielkiej liczbie błędów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„V” – zalety</a:t>
            </a:r>
            <a:r>
              <a:rPr lang="pl-PL" baseline="30000" smtClean="0"/>
              <a:t>17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5876925"/>
            <a:ext cx="78486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17. Opracowane na podstawie: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W przypadku wykrycia błędów w dalekiej fazie działania podobnie jak w modelu kaskadowym koszty rosną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„V” – wady</a:t>
            </a:r>
            <a:r>
              <a:rPr lang="pl-PL" baseline="30000" smtClean="0"/>
              <a:t>18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5734050"/>
            <a:ext cx="7848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18. Opracowane na podstawie: 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Cykl życiowy oprogramowania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2405063"/>
          </a:xfrm>
        </p:spPr>
        <p:txBody>
          <a:bodyPr/>
          <a:lstStyle/>
          <a:p>
            <a:pPr>
              <a:buFontTx/>
              <a:buNone/>
            </a:pPr>
            <a:r>
              <a:rPr lang="pl-PL" sz="2000" smtClean="0"/>
              <a:t>Cykl życia oprogramowania pozwala na podzielenie pracy na części i zorganizowanie pracy w każdej z nich. Aby osiągnąć te cele stosuje się modele cyklu życia, które umożliwiają utworzenie faz, określają czynności, które są w nich realizowane, a także określają kolejność ich realizacji. Na rysunku poniżej przedstawiamy w jaki sposób wyglądają poszczególne fazy:</a:t>
            </a:r>
            <a:r>
              <a:rPr lang="pl-PL" sz="2000" baseline="30000" smtClean="0"/>
              <a:t>1</a:t>
            </a:r>
          </a:p>
          <a:p>
            <a:pPr>
              <a:buFontTx/>
              <a:buNone/>
            </a:pPr>
            <a:endParaRPr lang="pl-PL" sz="2000" smtClean="0"/>
          </a:p>
          <a:p>
            <a:pPr>
              <a:buFontTx/>
              <a:buNone/>
            </a:pPr>
            <a:endParaRPr lang="pl-PL" sz="2000" smtClean="0"/>
          </a:p>
        </p:txBody>
      </p:sp>
      <p:sp>
        <p:nvSpPr>
          <p:cNvPr id="12292" name="AutoShape 15"/>
          <p:cNvSpPr>
            <a:spLocks noChangeArrowheads="1"/>
          </p:cNvSpPr>
          <p:nvPr/>
        </p:nvSpPr>
        <p:spPr bwMode="auto">
          <a:xfrm>
            <a:off x="827088" y="3573463"/>
            <a:ext cx="7416800" cy="15843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2293" name="Line 16"/>
          <p:cNvSpPr>
            <a:spLocks noChangeShapeType="1"/>
          </p:cNvSpPr>
          <p:nvPr/>
        </p:nvSpPr>
        <p:spPr bwMode="auto">
          <a:xfrm>
            <a:off x="1116013" y="4076700"/>
            <a:ext cx="669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4" name="Line 17"/>
          <p:cNvSpPr>
            <a:spLocks noChangeShapeType="1"/>
          </p:cNvSpPr>
          <p:nvPr/>
        </p:nvSpPr>
        <p:spPr bwMode="auto">
          <a:xfrm>
            <a:off x="900113" y="45085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5" name="Line 18"/>
          <p:cNvSpPr>
            <a:spLocks noChangeShapeType="1"/>
          </p:cNvSpPr>
          <p:nvPr/>
        </p:nvSpPr>
        <p:spPr bwMode="auto">
          <a:xfrm>
            <a:off x="2916238" y="4508500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6" name="Line 19"/>
          <p:cNvSpPr>
            <a:spLocks noChangeShapeType="1"/>
          </p:cNvSpPr>
          <p:nvPr/>
        </p:nvSpPr>
        <p:spPr bwMode="auto">
          <a:xfrm>
            <a:off x="6156325" y="45085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7" name="Line 20"/>
          <p:cNvSpPr>
            <a:spLocks noChangeShapeType="1"/>
          </p:cNvSpPr>
          <p:nvPr/>
        </p:nvSpPr>
        <p:spPr bwMode="auto">
          <a:xfrm>
            <a:off x="3132138" y="4797425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8" name="Line 21"/>
          <p:cNvSpPr>
            <a:spLocks noChangeShapeType="1"/>
          </p:cNvSpPr>
          <p:nvPr/>
        </p:nvSpPr>
        <p:spPr bwMode="auto">
          <a:xfrm>
            <a:off x="1116013" y="39338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299" name="Line 22"/>
          <p:cNvSpPr>
            <a:spLocks noChangeShapeType="1"/>
          </p:cNvSpPr>
          <p:nvPr/>
        </p:nvSpPr>
        <p:spPr bwMode="auto">
          <a:xfrm>
            <a:off x="3276600" y="39338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0" name="Line 23"/>
          <p:cNvSpPr>
            <a:spLocks noChangeShapeType="1"/>
          </p:cNvSpPr>
          <p:nvPr/>
        </p:nvSpPr>
        <p:spPr bwMode="auto">
          <a:xfrm>
            <a:off x="4787900" y="39338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1" name="Line 24"/>
          <p:cNvSpPr>
            <a:spLocks noChangeShapeType="1"/>
          </p:cNvSpPr>
          <p:nvPr/>
        </p:nvSpPr>
        <p:spPr bwMode="auto">
          <a:xfrm>
            <a:off x="5724525" y="38608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2" name="Line 25"/>
          <p:cNvSpPr>
            <a:spLocks noChangeShapeType="1"/>
          </p:cNvSpPr>
          <p:nvPr/>
        </p:nvSpPr>
        <p:spPr bwMode="auto">
          <a:xfrm>
            <a:off x="6877050" y="39338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3" name="Line 26"/>
          <p:cNvSpPr>
            <a:spLocks noChangeShapeType="1"/>
          </p:cNvSpPr>
          <p:nvPr/>
        </p:nvSpPr>
        <p:spPr bwMode="auto">
          <a:xfrm>
            <a:off x="2484438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4" name="Line 27"/>
          <p:cNvSpPr>
            <a:spLocks noChangeShapeType="1"/>
          </p:cNvSpPr>
          <p:nvPr/>
        </p:nvSpPr>
        <p:spPr bwMode="auto">
          <a:xfrm>
            <a:off x="900113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5" name="Line 28"/>
          <p:cNvSpPr>
            <a:spLocks noChangeShapeType="1"/>
          </p:cNvSpPr>
          <p:nvPr/>
        </p:nvSpPr>
        <p:spPr bwMode="auto">
          <a:xfrm>
            <a:off x="6156325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6" name="Line 29"/>
          <p:cNvSpPr>
            <a:spLocks noChangeShapeType="1"/>
          </p:cNvSpPr>
          <p:nvPr/>
        </p:nvSpPr>
        <p:spPr bwMode="auto">
          <a:xfrm>
            <a:off x="2916238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7" name="Line 30"/>
          <p:cNvSpPr>
            <a:spLocks noChangeShapeType="1"/>
          </p:cNvSpPr>
          <p:nvPr/>
        </p:nvSpPr>
        <p:spPr bwMode="auto">
          <a:xfrm>
            <a:off x="3851275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8" name="Line 31"/>
          <p:cNvSpPr>
            <a:spLocks noChangeShapeType="1"/>
          </p:cNvSpPr>
          <p:nvPr/>
        </p:nvSpPr>
        <p:spPr bwMode="auto">
          <a:xfrm>
            <a:off x="7092950" y="43656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09" name="Line 32"/>
          <p:cNvSpPr>
            <a:spLocks noChangeShapeType="1"/>
          </p:cNvSpPr>
          <p:nvPr/>
        </p:nvSpPr>
        <p:spPr bwMode="auto">
          <a:xfrm>
            <a:off x="6659563" y="47244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10" name="Line 33"/>
          <p:cNvSpPr>
            <a:spLocks noChangeShapeType="1"/>
          </p:cNvSpPr>
          <p:nvPr/>
        </p:nvSpPr>
        <p:spPr bwMode="auto">
          <a:xfrm>
            <a:off x="3132138" y="47244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2311" name="Text Box 34"/>
          <p:cNvSpPr txBox="1">
            <a:spLocks noChangeArrowheads="1"/>
          </p:cNvSpPr>
          <p:nvPr/>
        </p:nvSpPr>
        <p:spPr bwMode="auto">
          <a:xfrm>
            <a:off x="1403350" y="3860800"/>
            <a:ext cx="201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Określenie wymagań</a:t>
            </a:r>
          </a:p>
        </p:txBody>
      </p:sp>
      <p:sp>
        <p:nvSpPr>
          <p:cNvPr id="12312" name="Text Box 37"/>
          <p:cNvSpPr txBox="1">
            <a:spLocks noChangeArrowheads="1"/>
          </p:cNvSpPr>
          <p:nvPr/>
        </p:nvSpPr>
        <p:spPr bwMode="auto">
          <a:xfrm>
            <a:off x="3492500" y="3860800"/>
            <a:ext cx="201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Projektowanie</a:t>
            </a:r>
          </a:p>
        </p:txBody>
      </p:sp>
      <p:sp>
        <p:nvSpPr>
          <p:cNvPr id="12313" name="Text Box 38"/>
          <p:cNvSpPr txBox="1">
            <a:spLocks noChangeArrowheads="1"/>
          </p:cNvSpPr>
          <p:nvPr/>
        </p:nvSpPr>
        <p:spPr bwMode="auto">
          <a:xfrm>
            <a:off x="4716463" y="3860800"/>
            <a:ext cx="12239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Implementacja</a:t>
            </a:r>
          </a:p>
        </p:txBody>
      </p:sp>
      <p:sp>
        <p:nvSpPr>
          <p:cNvPr id="12314" name="Text Box 39"/>
          <p:cNvSpPr txBox="1">
            <a:spLocks noChangeArrowheads="1"/>
          </p:cNvSpPr>
          <p:nvPr/>
        </p:nvSpPr>
        <p:spPr bwMode="auto">
          <a:xfrm>
            <a:off x="5867400" y="3860800"/>
            <a:ext cx="201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Testowanie</a:t>
            </a:r>
          </a:p>
        </p:txBody>
      </p:sp>
      <p:sp>
        <p:nvSpPr>
          <p:cNvPr id="12315" name="Text Box 40"/>
          <p:cNvSpPr txBox="1">
            <a:spLocks noChangeArrowheads="1"/>
          </p:cNvSpPr>
          <p:nvPr/>
        </p:nvSpPr>
        <p:spPr bwMode="auto">
          <a:xfrm>
            <a:off x="6877050" y="3860800"/>
            <a:ext cx="201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Konserwacja</a:t>
            </a:r>
          </a:p>
        </p:txBody>
      </p:sp>
      <p:sp>
        <p:nvSpPr>
          <p:cNvPr id="12316" name="Text Box 41"/>
          <p:cNvSpPr txBox="1">
            <a:spLocks noChangeArrowheads="1"/>
          </p:cNvSpPr>
          <p:nvPr/>
        </p:nvSpPr>
        <p:spPr bwMode="auto">
          <a:xfrm>
            <a:off x="971550" y="4508500"/>
            <a:ext cx="1368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Faza strategiczna</a:t>
            </a:r>
          </a:p>
        </p:txBody>
      </p:sp>
      <p:sp>
        <p:nvSpPr>
          <p:cNvPr id="12317" name="Text Box 42"/>
          <p:cNvSpPr txBox="1">
            <a:spLocks noChangeArrowheads="1"/>
          </p:cNvSpPr>
          <p:nvPr/>
        </p:nvSpPr>
        <p:spPr bwMode="auto">
          <a:xfrm>
            <a:off x="3059113" y="4508500"/>
            <a:ext cx="1368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Analiza</a:t>
            </a:r>
          </a:p>
        </p:txBody>
      </p:sp>
      <p:sp>
        <p:nvSpPr>
          <p:cNvPr id="12318" name="Text Box 43"/>
          <p:cNvSpPr txBox="1">
            <a:spLocks noChangeArrowheads="1"/>
          </p:cNvSpPr>
          <p:nvPr/>
        </p:nvSpPr>
        <p:spPr bwMode="auto">
          <a:xfrm>
            <a:off x="6227763" y="4508500"/>
            <a:ext cx="1368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Instalacja</a:t>
            </a:r>
          </a:p>
        </p:txBody>
      </p:sp>
      <p:sp>
        <p:nvSpPr>
          <p:cNvPr id="12319" name="Text Box 44"/>
          <p:cNvSpPr txBox="1">
            <a:spLocks noChangeArrowheads="1"/>
          </p:cNvSpPr>
          <p:nvPr/>
        </p:nvSpPr>
        <p:spPr bwMode="auto">
          <a:xfrm>
            <a:off x="4211638" y="4797425"/>
            <a:ext cx="1368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Dokumentacja</a:t>
            </a:r>
          </a:p>
        </p:txBody>
      </p:sp>
      <p:sp>
        <p:nvSpPr>
          <p:cNvPr id="12320" name="Text Box 45"/>
          <p:cNvSpPr txBox="1">
            <a:spLocks noChangeArrowheads="1"/>
          </p:cNvSpPr>
          <p:nvPr/>
        </p:nvSpPr>
        <p:spPr bwMode="auto">
          <a:xfrm>
            <a:off x="6372225" y="5229225"/>
            <a:ext cx="2447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000"/>
              <a:t>Rysunek 1: Cykl życia oprogramowania</a:t>
            </a:r>
            <a:r>
              <a:rPr lang="pl-PL" sz="1000" baseline="30000"/>
              <a:t>2</a:t>
            </a:r>
          </a:p>
        </p:txBody>
      </p:sp>
      <p:sp>
        <p:nvSpPr>
          <p:cNvPr id="12321" name="Text Box 47"/>
          <p:cNvSpPr txBox="1">
            <a:spLocks noChangeArrowheads="1"/>
          </p:cNvSpPr>
          <p:nvPr/>
        </p:nvSpPr>
        <p:spPr bwMode="auto">
          <a:xfrm>
            <a:off x="684213" y="5805488"/>
            <a:ext cx="76327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pl-PL" sz="1000"/>
              <a:t>Opracowanie własne na podstawie „Podstawy inżynierii oprogramowania” W. Dąbrowski, K Subieta, Wyd. PJWSTK, Warszawa 2005, str. 7</a:t>
            </a:r>
          </a:p>
          <a:p>
            <a:pPr eaLnBrk="1" hangingPunct="1">
              <a:spcBef>
                <a:spcPct val="50000"/>
              </a:spcBef>
            </a:pPr>
            <a:r>
              <a:rPr lang="pl-PL" sz="1000"/>
              <a:t>2. 	„Podstawy inżynierii oprogramowania” W. Dąbrowski, K Subieta, Wyd. PJWSTK, Warszawa 2005, str. 7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pl-PL" sz="1000"/>
          </a:p>
        </p:txBody>
      </p:sp>
      <p:sp>
        <p:nvSpPr>
          <p:cNvPr id="12322" name="Line 48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Wynaleziony przez armię amerykańską, jest kopią modelu kaskadowego uzupełnioną o realizację dokumentacji na koniec każdej fazy. Model ten zakłada, że dokumenty przekazywane są klientowi, który je zatwierdza. Dopiero po zatwierdzeniu rusza praca nad kolejną fazą. </a:t>
            </a:r>
          </a:p>
          <a:p>
            <a:pPr>
              <a:buFontTx/>
              <a:buNone/>
            </a:pPr>
            <a:r>
              <a:rPr lang="pl-PL" smtClean="0"/>
              <a:t>Dokumentacja musi być zgodna ze standardami DOD STD 2167 oraz DOD STD 2167a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Realizacja kierowana dokumentami</a:t>
            </a:r>
            <a:r>
              <a:rPr lang="pl-PL" sz="3200" baseline="30000" smtClean="0"/>
              <a:t>19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5288" y="5516563"/>
            <a:ext cx="7848600" cy="93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19. Opracowanie własne na podstawie „Podstawy inżynierii oprogramowania” W. Dąbrowski, K Subieta, Wyd. PJWSTK, Warszawa 2005, str. 18,</a:t>
            </a:r>
            <a:r>
              <a:rPr lang="pl-PL"/>
              <a:t> </a:t>
            </a:r>
          </a:p>
          <a:p>
            <a:pPr eaLnBrk="1" hangingPunct="1">
              <a:spcBef>
                <a:spcPct val="50000"/>
              </a:spcBef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000" smtClean="0"/>
              <a:t>Takie same jak modelu kaskadowego</a:t>
            </a:r>
          </a:p>
          <a:p>
            <a:pPr>
              <a:lnSpc>
                <a:spcPct val="80000"/>
              </a:lnSpc>
            </a:pPr>
            <a:endParaRPr lang="pl-PL" sz="2000" smtClean="0"/>
          </a:p>
          <a:p>
            <a:pPr>
              <a:lnSpc>
                <a:spcPct val="80000"/>
              </a:lnSpc>
            </a:pPr>
            <a:r>
              <a:rPr lang="pl-PL" sz="2000" smtClean="0"/>
              <a:t>Daje możliwość realizacji działań przez dodatkową firmę dzięki przekazaniu dokumentacji</a:t>
            </a:r>
          </a:p>
          <a:p>
            <a:pPr>
              <a:lnSpc>
                <a:spcPct val="80000"/>
              </a:lnSpc>
            </a:pPr>
            <a:endParaRPr lang="pl-PL" sz="2000" smtClean="0"/>
          </a:p>
          <a:p>
            <a:pPr>
              <a:lnSpc>
                <a:spcPct val="80000"/>
              </a:lnSpc>
            </a:pPr>
            <a:r>
              <a:rPr lang="pl-PL" sz="2000" smtClean="0"/>
              <a:t>Dzięki zgodności ze standardami mamy gwarancję wysokiej jakości produktu</a:t>
            </a:r>
          </a:p>
          <a:p>
            <a:pPr>
              <a:lnSpc>
                <a:spcPct val="80000"/>
              </a:lnSpc>
            </a:pPr>
            <a:endParaRPr lang="pl-PL" sz="2000" smtClean="0"/>
          </a:p>
          <a:p>
            <a:pPr>
              <a:lnSpc>
                <a:spcPct val="80000"/>
              </a:lnSpc>
            </a:pPr>
            <a:r>
              <a:rPr lang="pl-PL" sz="2000" smtClean="0"/>
              <a:t>Dzięki weryfikacji dokumentacji przez klienta unikamy błędów w dalszej fazie projektowania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Model realizacji kierowania dokumentami – zalety</a:t>
            </a:r>
            <a:r>
              <a:rPr lang="pl-PL" sz="4000" baseline="30000" smtClean="0"/>
              <a:t>20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50825" y="5589588"/>
            <a:ext cx="8281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20. Opracowanie własne na podstawie „Podstawy inżynierii oprogramowania” W. Dąbrowski, K Subieta, Wyd. PJWSTK, Warszawa 2005, str. 18,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/>
              <a:t>Takie same jak modelu kaskadowego</a:t>
            </a:r>
          </a:p>
          <a:p>
            <a:endParaRPr lang="pl-PL" sz="2000" smtClean="0"/>
          </a:p>
          <a:p>
            <a:r>
              <a:rPr lang="pl-PL" sz="2000" smtClean="0"/>
              <a:t>Duży koszt i nakład pracy przeznaczany na opracowanie dokumentacji zgodnej ze standardami</a:t>
            </a:r>
          </a:p>
          <a:p>
            <a:endParaRPr lang="pl-PL" sz="2000" smtClean="0"/>
          </a:p>
          <a:p>
            <a:r>
              <a:rPr lang="pl-PL" sz="2000" smtClean="0"/>
              <a:t>Długi czas realizacji przedsięwzięcia spowodowany oczekiwaniem na zapoznanie się i aprobatę wyrażaną przez klienta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smtClean="0"/>
              <a:t>Model realizacji kierowania dokumentami – wady</a:t>
            </a:r>
            <a:r>
              <a:rPr lang="pl-PL" sz="4400" baseline="30000" smtClean="0"/>
              <a:t>21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5288" y="5734050"/>
            <a:ext cx="8137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21. Opracowanie własne na podstawie „Podstawy inżynierii oprogramowania” W. Dąbrowski, K Subieta, Wyd. PJWSTK, Warszawa 2005, str. 18,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l-PL" smtClean="0"/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/>
              <a:t>Na przykładzie amerykańskiej armii wnioskować można, że sprawdza się przy tworzeniu dużych systemów</a:t>
            </a:r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/>
              <a:t>Sprawdza się także w sytuacji zlecenia wykonania pewnej części projektu zewnętrznej firmie</a:t>
            </a:r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/>
              <a:t>Kiedy chcemy by projekt by realizowany z zgodzie z obowiązującymi standardami 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Model realizacji kierowania dokumentami – zastosowanie</a:t>
            </a:r>
            <a:r>
              <a:rPr lang="pl-PL" sz="3600" baseline="30000" smtClean="0"/>
              <a:t>22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23850" y="5589588"/>
            <a:ext cx="799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22. Opracowanie własne na podstawie „Podstawy inżynierii oprogramowania” W. Dąbrowski, K Subieta, Wyd. PJWSTK, Warszawa 2005, str. 18,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smtClean="0"/>
              <a:t>Model prototypowania polega na budowaniu, tworzeniu kolejnych wersji oprogramowania, aż do momentu uzyskania wersji najbardziej zbliżonej do zamierzonej. Oceny prototypów i kolejne wersje tych prototypów przyczyniają się do identyfikacji wymagań.</a:t>
            </a:r>
            <a:r>
              <a:rPr lang="pl-PL" baseline="30000" smtClean="0"/>
              <a:t>23</a:t>
            </a:r>
          </a:p>
        </p:txBody>
      </p:sp>
      <p:sp>
        <p:nvSpPr>
          <p:cNvPr id="3481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prototypowania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4821" name="pole tekstowe 1"/>
          <p:cNvSpPr txBox="1">
            <a:spLocks noChangeArrowheads="1"/>
          </p:cNvSpPr>
          <p:nvPr/>
        </p:nvSpPr>
        <p:spPr bwMode="auto">
          <a:xfrm>
            <a:off x="107950" y="5732463"/>
            <a:ext cx="6480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23. Opracowanie własne na podstawie „Podstawy inżynierii oprogramowania” W. Dąbrowski, K Subieta, Wyd. PJWSTK, Warszawa 2005, str. 14,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prototypowania</a:t>
            </a:r>
          </a:p>
        </p:txBody>
      </p:sp>
      <p:pic>
        <p:nvPicPr>
          <p:cNvPr id="35843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557338"/>
            <a:ext cx="34575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5845" name="pole tekstowe 1"/>
          <p:cNvSpPr txBox="1">
            <a:spLocks noChangeArrowheads="1"/>
          </p:cNvSpPr>
          <p:nvPr/>
        </p:nvSpPr>
        <p:spPr bwMode="auto">
          <a:xfrm>
            <a:off x="6115050" y="4751388"/>
            <a:ext cx="1871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Rys.6:Model prototypowania</a:t>
            </a:r>
            <a:r>
              <a:rPr lang="pl-PL" sz="1100" baseline="30000"/>
              <a:t>24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95288" y="5661025"/>
            <a:ext cx="69135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050" dirty="0"/>
              <a:t>24. Rysunek zapożyczony z „Przegląd modeli cyklu życia oprogramowania” , R. Kasprzyk, Software Developer’s </a:t>
            </a:r>
            <a:r>
              <a:rPr lang="pl-PL" sz="1050" dirty="0" err="1"/>
              <a:t>Journal</a:t>
            </a:r>
            <a:r>
              <a:rPr lang="pl-PL" sz="1050" dirty="0"/>
              <a:t> 10/2006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Charakterystyczną cechą tego modelu jest budowa tzw. „szybkiego projektu”, bez dbałości o jakość.</a:t>
            </a:r>
          </a:p>
          <a:p>
            <a:r>
              <a:rPr lang="pl-PL" smtClean="0"/>
              <a:t>Prototypowanie jest najczęściej wykorzystywane w fazie uzgadniania wymagań. Prototypy ułatwiają ustalenie wymagań klienta.</a:t>
            </a:r>
          </a:p>
          <a:p>
            <a:r>
              <a:rPr lang="pl-PL" smtClean="0"/>
              <a:t>W trakcie tworzenia oprogramowania wielokrotnie wykorzystuje się ten sam kod. </a:t>
            </a:r>
            <a:r>
              <a:rPr lang="pl-PL" baseline="30000" smtClean="0"/>
              <a:t>25</a:t>
            </a:r>
          </a:p>
        </p:txBody>
      </p:sp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mtClean="0"/>
              <a:t>Model prototypowania cd.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6869" name="pole tekstowe 1"/>
          <p:cNvSpPr txBox="1">
            <a:spLocks noChangeArrowheads="1"/>
          </p:cNvSpPr>
          <p:nvPr/>
        </p:nvSpPr>
        <p:spPr bwMode="auto">
          <a:xfrm>
            <a:off x="179388" y="5805488"/>
            <a:ext cx="70564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25. Opracowanie własne na podstawie „Podstawy inżynierii oprogramowania” W. Dąbrowski, K Subieta, Wyd. PJWSTK, Warszawa 2005, str. 14,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Pokazanie klientowi działającego systemu</a:t>
            </a:r>
          </a:p>
          <a:p>
            <a:endParaRPr lang="pl-PL" smtClean="0"/>
          </a:p>
          <a:p>
            <a:r>
              <a:rPr lang="pl-PL" smtClean="0"/>
              <a:t>Możliwość zapoznania się  klienta z działaniem systemu</a:t>
            </a:r>
          </a:p>
          <a:p>
            <a:endParaRPr lang="pl-PL" smtClean="0"/>
          </a:p>
          <a:p>
            <a:r>
              <a:rPr lang="pl-PL" smtClean="0"/>
              <a:t>Pozwala na dokładną analizę wymagań</a:t>
            </a:r>
          </a:p>
        </p:txBody>
      </p:sp>
      <p:sp>
        <p:nvSpPr>
          <p:cNvPr id="37891" name="Tytuł 2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54937" cy="1054100"/>
          </a:xfrm>
        </p:spPr>
        <p:txBody>
          <a:bodyPr/>
          <a:lstStyle/>
          <a:p>
            <a:r>
              <a:rPr lang="pl-PL" sz="4000" smtClean="0"/>
              <a:t>Model prototypowania – zalety</a:t>
            </a:r>
            <a:r>
              <a:rPr lang="pl-PL" sz="4000" baseline="30000" smtClean="0"/>
              <a:t>26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7893" name="pole tekstowe 4"/>
          <p:cNvSpPr txBox="1">
            <a:spLocks noChangeArrowheads="1"/>
          </p:cNvSpPr>
          <p:nvPr/>
        </p:nvSpPr>
        <p:spPr bwMode="auto">
          <a:xfrm>
            <a:off x="323850" y="5661025"/>
            <a:ext cx="7777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26. Opracowanie własne na podstawie „Podstawy inżynierii oprogramowania” W. Dąbrowski, K Subieta, Wyd. PJWSTK, Warszawa 2005, str.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/>
              <a:t>Wytworzenie prototypu stanowi dodatkowy koszt</a:t>
            </a:r>
          </a:p>
          <a:p>
            <a:endParaRPr lang="pl-PL" sz="2000" smtClean="0"/>
          </a:p>
          <a:p>
            <a:r>
              <a:rPr lang="pl-PL" sz="2000" smtClean="0"/>
              <a:t>Klient nie rozumie, dlaczego budowa systemu trwa tak długo, skoro wcześniej został mu pokazany już działający system</a:t>
            </a:r>
          </a:p>
          <a:p>
            <a:endParaRPr lang="pl-PL" sz="2000" smtClean="0"/>
          </a:p>
          <a:p>
            <a:r>
              <a:rPr lang="pl-PL" sz="2000" smtClean="0"/>
              <a:t>Przywiązanie się klienta do konkretnej funkcji, którą realizuje prototyp, a której może nie realizować system</a:t>
            </a:r>
          </a:p>
          <a:p>
            <a:endParaRPr lang="pl-PL" smtClean="0"/>
          </a:p>
          <a:p>
            <a:endParaRPr lang="pl-PL" smtClean="0"/>
          </a:p>
          <a:p>
            <a:endParaRPr lang="pl-PL" smtClean="0"/>
          </a:p>
        </p:txBody>
      </p:sp>
      <p:sp>
        <p:nvSpPr>
          <p:cNvPr id="3891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Model prototypowania – wady</a:t>
            </a:r>
            <a:r>
              <a:rPr lang="pl-PL" sz="4000" baseline="30000" smtClean="0"/>
              <a:t>27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8917" name="pole tekstowe 4"/>
          <p:cNvSpPr txBox="1">
            <a:spLocks noChangeArrowheads="1"/>
          </p:cNvSpPr>
          <p:nvPr/>
        </p:nvSpPr>
        <p:spPr bwMode="auto">
          <a:xfrm>
            <a:off x="395288" y="5589588"/>
            <a:ext cx="66246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27. Opracowanie własne na podstawie „Podstawy inżynierii oprogramowania” W. Dąbrowski, K Subieta, Wyd. PJWSTK, Warszawa 2005, str.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/>
              <a:t>W przypadku, gdy sprecyzowanie wymagań jest łatwe</a:t>
            </a:r>
          </a:p>
          <a:p>
            <a:endParaRPr lang="pl-PL" sz="2000" smtClean="0"/>
          </a:p>
          <a:p>
            <a:r>
              <a:rPr lang="pl-PL" sz="2000" smtClean="0"/>
              <a:t>W przypadku, gdy w trakcie realizacji nie ma możliwości zmiany wymagań</a:t>
            </a:r>
          </a:p>
          <a:p>
            <a:endParaRPr lang="pl-PL" sz="2000" smtClean="0"/>
          </a:p>
          <a:p>
            <a:r>
              <a:rPr lang="pl-PL" sz="2000" smtClean="0"/>
              <a:t>W systemach mających na celu automatyzację wykonywanej już wcześniej funkcjonalności</a:t>
            </a:r>
          </a:p>
        </p:txBody>
      </p:sp>
      <p:sp>
        <p:nvSpPr>
          <p:cNvPr id="3993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Model prototypowania – stosowanie</a:t>
            </a:r>
            <a:r>
              <a:rPr lang="pl-PL" sz="3600" baseline="30000" smtClean="0"/>
              <a:t>28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9941" name="pole tekstowe 4"/>
          <p:cNvSpPr txBox="1">
            <a:spLocks noChangeArrowheads="1"/>
          </p:cNvSpPr>
          <p:nvPr/>
        </p:nvSpPr>
        <p:spPr bwMode="auto">
          <a:xfrm>
            <a:off x="323850" y="5589588"/>
            <a:ext cx="74882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28. Opracowanie własne na podstawie „Podstawy inżynierii oprogramowania” W. Dąbrowski, K Subieta, Wyd. PJWSTK, Warszawa 2005, str. 15</a:t>
            </a:r>
          </a:p>
          <a:p>
            <a:pPr eaLnBrk="1" hangingPunct="1"/>
            <a:r>
              <a:rPr lang="pl-PL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r>
              <a:rPr lang="pl-PL" smtClean="0"/>
              <a:t>Modele oprogramowania są to uproszczone prezentacje procesu tworzenia oprogramowania. Składają się z szeregu wzajemnie powiązanych ze sobą etapów. Modele te są abstrakcją konkretnego procesu, który ma być opisany.</a:t>
            </a:r>
            <a:r>
              <a:rPr lang="pl-PL" baseline="30000" smtClean="0"/>
              <a:t>3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Definicja modeli oprogramowania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395288" y="5734050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3. Opracowanie własne na podstawie „Inżynieria oprogramowania” Ian Sommerville WNT, 2003, Rozdział 1</a:t>
            </a:r>
            <a:r>
              <a:rPr lang="pl-PL"/>
              <a:t> </a:t>
            </a:r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Jedna z modyfikacji tworzenia ewolucyjnego</a:t>
            </a:r>
          </a:p>
          <a:p>
            <a:endParaRPr lang="pl-PL" smtClean="0"/>
          </a:p>
          <a:p>
            <a:r>
              <a:rPr lang="pl-PL" smtClean="0"/>
              <a:t>Ideą jest współpraca z klientem i bieżąca modyfikacja wymagań</a:t>
            </a:r>
          </a:p>
          <a:p>
            <a:endParaRPr lang="pl-PL" smtClean="0"/>
          </a:p>
          <a:p>
            <a:r>
              <a:rPr lang="pl-PL" smtClean="0"/>
              <a:t>W przeciwieństwie do prototypowania bazuje się na tym samym kodzie, który się uaktualnia</a:t>
            </a:r>
          </a:p>
        </p:txBody>
      </p:sp>
      <p:sp>
        <p:nvSpPr>
          <p:cNvPr id="4096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smtClean="0"/>
              <a:t>Programowanie odkrywcze</a:t>
            </a:r>
            <a:r>
              <a:rPr lang="pl-PL" sz="4400" baseline="30000" smtClean="0"/>
              <a:t>29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0965" name="pole tekstowe 4"/>
          <p:cNvSpPr txBox="1">
            <a:spLocks noChangeArrowheads="1"/>
          </p:cNvSpPr>
          <p:nvPr/>
        </p:nvSpPr>
        <p:spPr bwMode="auto">
          <a:xfrm>
            <a:off x="179388" y="5732463"/>
            <a:ext cx="741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29. Opracowanie własne na podstawie  materiałów AGH </a:t>
            </a:r>
            <a:r>
              <a:rPr lang="pl-PL" sz="1200">
                <a:hlinkClick r:id="rId2"/>
              </a:rPr>
              <a:t>http://brasil.cel.agh.edu.pl/~10sdczerner/page/wytwarzanie_odkrywcze</a:t>
            </a:r>
            <a:r>
              <a:rPr lang="pl-PL" sz="1200"/>
              <a:t> [05.05.2012]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smtClean="0"/>
              <a:t>Programowanie odkrywcze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89" name="Prostokąt 5"/>
          <p:cNvSpPr>
            <a:spLocks noChangeArrowheads="1"/>
          </p:cNvSpPr>
          <p:nvPr/>
        </p:nvSpPr>
        <p:spPr bwMode="auto">
          <a:xfrm>
            <a:off x="5003800" y="4868863"/>
            <a:ext cx="3273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l-PL" sz="1200" dirty="0"/>
              <a:t>Rys.7:Model programowania odkrywczego</a:t>
            </a:r>
            <a:r>
              <a:rPr lang="pl-PL" sz="1200" baseline="30000" dirty="0"/>
              <a:t>30</a:t>
            </a:r>
          </a:p>
        </p:txBody>
      </p:sp>
      <p:sp>
        <p:nvSpPr>
          <p:cNvPr id="41990" name="Prostokąt 6"/>
          <p:cNvSpPr>
            <a:spLocks noChangeArrowheads="1"/>
          </p:cNvSpPr>
          <p:nvPr/>
        </p:nvSpPr>
        <p:spPr bwMode="auto">
          <a:xfrm>
            <a:off x="396875" y="5516563"/>
            <a:ext cx="7631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sz="1200"/>
              <a:t>30. Rysunek zapożyczony z „Przegląd modeli cyklu życia oprogramowania” , R. Kasprzyk, Software Developer’s Journal 10/2006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62125"/>
            <a:ext cx="571500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Łatwość stosowania w przypadkach niezbyt dobrze sprecyzowanych wymagań</a:t>
            </a:r>
          </a:p>
          <a:p>
            <a:endParaRPr lang="pl-PL" smtClean="0"/>
          </a:p>
          <a:p>
            <a:r>
              <a:rPr lang="pl-PL" smtClean="0"/>
              <a:t>Szybka weryfikacja rezultatów przez klienta</a:t>
            </a:r>
          </a:p>
          <a:p>
            <a:endParaRPr lang="pl-PL" smtClean="0"/>
          </a:p>
          <a:p>
            <a:endParaRPr lang="pl-PL" smtClean="0"/>
          </a:p>
        </p:txBody>
      </p:sp>
      <p:sp>
        <p:nvSpPr>
          <p:cNvPr id="43011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Programowanie odkrywcze – zalety</a:t>
            </a:r>
            <a:r>
              <a:rPr lang="pl-PL" sz="3600" baseline="30000" smtClean="0"/>
              <a:t>31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3013" name="pole tekstowe 4"/>
          <p:cNvSpPr txBox="1">
            <a:spLocks noChangeArrowheads="1"/>
          </p:cNvSpPr>
          <p:nvPr/>
        </p:nvSpPr>
        <p:spPr bwMode="auto">
          <a:xfrm>
            <a:off x="468313" y="5732463"/>
            <a:ext cx="74882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31. Opracowanie własne na podstawie: „Podstawy inżynierii oprogramowania” wykładu 1 dr inż. Waldemara Łabudy dostęp [on-line] </a:t>
            </a:r>
            <a:r>
              <a:rPr lang="pl-PL" sz="1200">
                <a:hlinkClick r:id="rId2"/>
              </a:rPr>
              <a:t>http://www.emcist.fm.interia.pl/PIO2.rtf</a:t>
            </a:r>
            <a:r>
              <a:rPr lang="pl-PL" sz="1200"/>
              <a:t> [dnia 05.05.2012]</a:t>
            </a:r>
            <a:endParaRPr lang="pl-PL" sz="1200" b="1"/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Ograniczenie przy testach – w większości przypadków są realizowane w obecności klienta</a:t>
            </a:r>
          </a:p>
          <a:p>
            <a:endParaRPr lang="pl-PL" smtClean="0"/>
          </a:p>
          <a:p>
            <a:r>
              <a:rPr lang="pl-PL" smtClean="0"/>
              <a:t>Poprzez ciągłą modyfikację istnieje ryzyko zagubienia wstępnie zamyślonego projektu</a:t>
            </a:r>
          </a:p>
          <a:p>
            <a:endParaRPr lang="pl-PL" smtClean="0"/>
          </a:p>
        </p:txBody>
      </p:sp>
      <p:sp>
        <p:nvSpPr>
          <p:cNvPr id="4403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Programowanie odkrywcze – wady</a:t>
            </a:r>
            <a:r>
              <a:rPr lang="pl-PL" sz="3600" baseline="30000" smtClean="0"/>
              <a:t>32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37" name="pole tekstowe 4"/>
          <p:cNvSpPr txBox="1">
            <a:spLocks noChangeArrowheads="1"/>
          </p:cNvSpPr>
          <p:nvPr/>
        </p:nvSpPr>
        <p:spPr bwMode="auto">
          <a:xfrm>
            <a:off x="323850" y="5589588"/>
            <a:ext cx="80645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32. Opracowanie własne na podstawie: „Podstawy inżynierii oprogramowania” wykładu 1 dr inż. Waldemara Łabudy dostęp [on-line] </a:t>
            </a:r>
            <a:r>
              <a:rPr lang="pl-PL" sz="1200">
                <a:hlinkClick r:id="rId2"/>
              </a:rPr>
              <a:t>http://www.emcist.fm.interia.pl/PIO2.rtf</a:t>
            </a:r>
            <a:r>
              <a:rPr lang="pl-PL" sz="1200"/>
              <a:t> [dnia 06.05.2012]</a:t>
            </a:r>
            <a:endParaRPr lang="pl-PL" sz="1200" b="1"/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Stosowany w przypadku nie określonych wymagań</a:t>
            </a:r>
          </a:p>
          <a:p>
            <a:endParaRPr lang="pl-PL" smtClean="0"/>
          </a:p>
          <a:p>
            <a:r>
              <a:rPr lang="pl-PL" smtClean="0"/>
              <a:t>Stosowany w przypadku, gdy prototypowanie nie jest wystarczającym rozwiązaniem</a:t>
            </a:r>
          </a:p>
        </p:txBody>
      </p:sp>
      <p:sp>
        <p:nvSpPr>
          <p:cNvPr id="4505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Programowanie odkrywcze – stosowanie</a:t>
            </a:r>
            <a:r>
              <a:rPr lang="pl-PL" sz="3200" baseline="30000" smtClean="0"/>
              <a:t>33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5061" name="pole tekstowe 4"/>
          <p:cNvSpPr txBox="1">
            <a:spLocks noChangeArrowheads="1"/>
          </p:cNvSpPr>
          <p:nvPr/>
        </p:nvSpPr>
        <p:spPr bwMode="auto">
          <a:xfrm>
            <a:off x="395288" y="5516563"/>
            <a:ext cx="79216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33.Opracowanie własne na podstawie: „Podstawy inżynierii oprogramowania” wykładu 1 dr inż. Waldemara Łabudy dostęp [on-line] </a:t>
            </a:r>
            <a:r>
              <a:rPr lang="pl-PL" sz="1200">
                <a:hlinkClick r:id="rId2"/>
              </a:rPr>
              <a:t>http://www.emcist.fm.interia.pl/PIO2.rtf</a:t>
            </a:r>
            <a:r>
              <a:rPr lang="pl-PL" sz="1200"/>
              <a:t> [dnia 06.05.2012]</a:t>
            </a:r>
            <a:endParaRPr lang="pl-PL" sz="1200" b="1"/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/>
              <a:t>Jedna z odmian modelu spiralnego</a:t>
            </a:r>
          </a:p>
          <a:p>
            <a:endParaRPr lang="pl-PL" sz="2000" smtClean="0"/>
          </a:p>
          <a:p>
            <a:r>
              <a:rPr lang="pl-PL" sz="2000" smtClean="0"/>
              <a:t>Opiera się na wybieraniu i realizacji kolejnych elementów , funkcji – ważne by dokonać właściwego podziału, co umożliwi testowanie i weryfikacje postępów</a:t>
            </a:r>
          </a:p>
          <a:p>
            <a:endParaRPr lang="pl-PL" sz="2000" smtClean="0"/>
          </a:p>
          <a:p>
            <a:r>
              <a:rPr lang="pl-PL" sz="2000" smtClean="0"/>
              <a:t>Inkrementacja</a:t>
            </a:r>
          </a:p>
          <a:p>
            <a:endParaRPr lang="pl-PL" smtClean="0"/>
          </a:p>
          <a:p>
            <a:endParaRPr lang="pl-PL" smtClean="0"/>
          </a:p>
        </p:txBody>
      </p:sp>
      <p:sp>
        <p:nvSpPr>
          <p:cNvPr id="4608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Realizacja przyrostowa</a:t>
            </a:r>
            <a:r>
              <a:rPr lang="pl-PL" baseline="30000" smtClean="0"/>
              <a:t>34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6085" name="pole tekstowe 4"/>
          <p:cNvSpPr txBox="1">
            <a:spLocks noChangeArrowheads="1"/>
          </p:cNvSpPr>
          <p:nvPr/>
        </p:nvSpPr>
        <p:spPr bwMode="auto">
          <a:xfrm>
            <a:off x="395288" y="5516563"/>
            <a:ext cx="82804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34. Opracowanie własne na podstawie  materiałów AGH </a:t>
            </a:r>
            <a:r>
              <a:rPr lang="pl-PL" sz="1200">
                <a:hlinkClick r:id="rId2"/>
              </a:rPr>
              <a:t>http://brasil.cel.agh.edu.pl/~10sdczerner/page/wytwarzanie_przyrostowe</a:t>
            </a:r>
            <a:r>
              <a:rPr lang="pl-PL" sz="1200"/>
              <a:t> [05.05.2012]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743" y="1362910"/>
            <a:ext cx="7457741" cy="4010778"/>
          </a:xfrm>
        </p:spPr>
      </p:pic>
      <p:sp>
        <p:nvSpPr>
          <p:cNvPr id="47107" name="Tytuł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56525" cy="1054100"/>
          </a:xfrm>
        </p:spPr>
        <p:txBody>
          <a:bodyPr/>
          <a:lstStyle/>
          <a:p>
            <a:r>
              <a:rPr lang="pl-PL" dirty="0" smtClean="0"/>
              <a:t>Realizacja przyrostowa</a:t>
            </a:r>
          </a:p>
        </p:txBody>
      </p:sp>
      <p:sp>
        <p:nvSpPr>
          <p:cNvPr id="47108" name="Prostokąt 4"/>
          <p:cNvSpPr>
            <a:spLocks noChangeArrowheads="1"/>
          </p:cNvSpPr>
          <p:nvPr/>
        </p:nvSpPr>
        <p:spPr bwMode="auto">
          <a:xfrm>
            <a:off x="900113" y="479742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sz="1200"/>
              <a:t>Rys.8:Model realizacji przyrostowej</a:t>
            </a:r>
            <a:r>
              <a:rPr lang="pl-PL" sz="1200" baseline="30000"/>
              <a:t>35</a:t>
            </a:r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7110" name="pole tekstowe 6"/>
          <p:cNvSpPr txBox="1">
            <a:spLocks noChangeArrowheads="1"/>
          </p:cNvSpPr>
          <p:nvPr/>
        </p:nvSpPr>
        <p:spPr bwMode="auto">
          <a:xfrm>
            <a:off x="323850" y="5661025"/>
            <a:ext cx="6769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35. Rysunek zapożyczony z </a:t>
            </a:r>
            <a:r>
              <a:rPr lang="pl-PL" sz="1200">
                <a:hlinkClick r:id="rId3"/>
              </a:rPr>
              <a:t>http://martha_zaj.w.interia.pl/Pliki/lekcja1.html</a:t>
            </a:r>
            <a:r>
              <a:rPr lang="pl-PL" sz="1200"/>
              <a:t> [06.05.2012]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Podtrzymywanie kontaktu z klientem</a:t>
            </a:r>
          </a:p>
          <a:p>
            <a:endParaRPr lang="pl-PL" smtClean="0"/>
          </a:p>
          <a:p>
            <a:r>
              <a:rPr lang="pl-PL" smtClean="0"/>
              <a:t>Możliwość jednoczesnej pracy nad kilkoma modułami</a:t>
            </a:r>
          </a:p>
          <a:p>
            <a:endParaRPr lang="pl-PL" smtClean="0"/>
          </a:p>
          <a:p>
            <a:r>
              <a:rPr lang="pl-PL" smtClean="0"/>
              <a:t>Możliwość wcześniejszego przetestowania i wykorzystania pewnej części systemu</a:t>
            </a:r>
          </a:p>
        </p:txBody>
      </p:sp>
      <p:sp>
        <p:nvSpPr>
          <p:cNvPr id="48131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Realizacja przyrostowa – zalety</a:t>
            </a:r>
            <a:r>
              <a:rPr lang="pl-PL" sz="4000" baseline="30000" smtClean="0"/>
              <a:t>36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3" name="pole tekstowe 4"/>
          <p:cNvSpPr txBox="1">
            <a:spLocks noChangeArrowheads="1"/>
          </p:cNvSpPr>
          <p:nvPr/>
        </p:nvSpPr>
        <p:spPr bwMode="auto">
          <a:xfrm>
            <a:off x="395288" y="5732463"/>
            <a:ext cx="66976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36. Opracowanie własne na podstawie: wykładu Marka Piaseckiego dostęp [on-line] </a:t>
            </a:r>
            <a:r>
              <a:rPr lang="pl-PL" sz="1200">
                <a:hlinkClick r:id="rId2"/>
              </a:rPr>
              <a:t>http://marek.piasecki.staff.iiar.pwr.wroc.pl/dydaktyka/io_2010/w2.pdf</a:t>
            </a:r>
            <a:r>
              <a:rPr lang="pl-PL" sz="1200"/>
              <a:t> [dnia 06.05.2012];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Generowanie kosztu, który wynika z niezależnej realizacji fragmentów systemu</a:t>
            </a:r>
          </a:p>
        </p:txBody>
      </p:sp>
      <p:sp>
        <p:nvSpPr>
          <p:cNvPr id="4915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Realizacja przyrostowa – wady</a:t>
            </a:r>
            <a:r>
              <a:rPr lang="pl-PL" sz="4000" baseline="30000" smtClean="0"/>
              <a:t>37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9157" name="pole tekstowe 4"/>
          <p:cNvSpPr txBox="1">
            <a:spLocks noChangeArrowheads="1"/>
          </p:cNvSpPr>
          <p:nvPr/>
        </p:nvSpPr>
        <p:spPr bwMode="auto">
          <a:xfrm>
            <a:off x="323850" y="5661025"/>
            <a:ext cx="76327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37. Opracowanie własne na podstawie: wykładu Marka Piaseckiego dostęp [on-line] </a:t>
            </a:r>
            <a:r>
              <a:rPr lang="pl-PL" sz="1200">
                <a:hlinkClick r:id="rId2"/>
              </a:rPr>
              <a:t>http://marek.piasecki.staff.iiar.pwr.wroc.pl/dydaktyka/io_2010/w2.pdf</a:t>
            </a:r>
            <a:r>
              <a:rPr lang="pl-PL" sz="1200"/>
              <a:t> [dnia 06.05.2012];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W systemach modułowych</a:t>
            </a:r>
          </a:p>
        </p:txBody>
      </p:sp>
      <p:sp>
        <p:nvSpPr>
          <p:cNvPr id="5017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Realizacja przyrostowa – zastosowanie</a:t>
            </a:r>
            <a:r>
              <a:rPr lang="pl-PL" sz="3200" baseline="30000" smtClean="0"/>
              <a:t>38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0181" name="pole tekstowe 4"/>
          <p:cNvSpPr txBox="1">
            <a:spLocks noChangeArrowheads="1"/>
          </p:cNvSpPr>
          <p:nvPr/>
        </p:nvSpPr>
        <p:spPr bwMode="auto">
          <a:xfrm>
            <a:off x="395288" y="5589588"/>
            <a:ext cx="79930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38. Opracowanie własne na podstawie: wykładu Marka Piaseckiego dostęp [on-line] </a:t>
            </a:r>
            <a:r>
              <a:rPr lang="pl-PL" sz="1200">
                <a:hlinkClick r:id="rId2"/>
              </a:rPr>
              <a:t>http://marek.piasecki.staff.iiar.pwr.wroc.pl/dydaktyka/io_2010/w2.pdf</a:t>
            </a:r>
            <a:r>
              <a:rPr lang="pl-PL" sz="1200"/>
              <a:t> [dnia 06.05.2012];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 kaskadowy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Zmodyfikowany model kaskadowy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 iteracyjny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 „V”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Realizacja kierowana dokumentami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Prototypowanie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Programowanie odkrywcze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Realizacja przyrostowa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z gotowych elementów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 spiralny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formalne systemów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ewolucyjne systemów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Klasyfikacja modeli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smtClean="0"/>
              <a:t>Tworzenie oprogramowania z gotowych komponentów polega na wykorzystaniu gotowych elementów oprogramowania wcześniej utworzonego lub dostępnego na rynku, aby zmniejszyć koszty.</a:t>
            </a:r>
          </a:p>
        </p:txBody>
      </p:sp>
      <p:sp>
        <p:nvSpPr>
          <p:cNvPr id="5120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Tworzenie z gotowych komponentów</a:t>
            </a:r>
            <a:r>
              <a:rPr lang="pl-PL" sz="3200" baseline="30000" smtClean="0"/>
              <a:t>39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05" name="pole tekstowe 2"/>
          <p:cNvSpPr txBox="1">
            <a:spLocks noChangeArrowheads="1"/>
          </p:cNvSpPr>
          <p:nvPr/>
        </p:nvSpPr>
        <p:spPr bwMode="auto">
          <a:xfrm>
            <a:off x="755650" y="5589588"/>
            <a:ext cx="777716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39. Opracowanie własne na podstawie „Podstawy inżynierii oprogramowania” W. Dąbrowski, K Subieta, Wyd. PJWSTK, Warszawa 2005, str. 16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Występują dwa rodzaje tworzenia oprogramowania z gotowych komponentów: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Wykorzystanie elementów z wcześniejszych systemów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Zakup elementów od dostawców</a:t>
            </a:r>
          </a:p>
        </p:txBody>
      </p:sp>
      <p:sp>
        <p:nvSpPr>
          <p:cNvPr id="5222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Tworzenie z gotowych komponentów</a:t>
            </a:r>
            <a:r>
              <a:rPr lang="pl-PL" sz="3200" baseline="30000" smtClean="0"/>
              <a:t>40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2229" name="pole tekstowe 1"/>
          <p:cNvSpPr txBox="1">
            <a:spLocks noChangeArrowheads="1"/>
          </p:cNvSpPr>
          <p:nvPr/>
        </p:nvSpPr>
        <p:spPr bwMode="auto">
          <a:xfrm>
            <a:off x="179388" y="5589588"/>
            <a:ext cx="7416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40. Opracowanie własne na podstawie „Podstawy inżynierii oprogramowania” W. Dąbrowski, K Subieta, Wyd. PJWSTK, Warszawa 2005, str. 16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mtClean="0"/>
              <a:t>Duża niezawodność</a:t>
            </a:r>
          </a:p>
          <a:p>
            <a:pPr lvl="1"/>
            <a:endParaRPr lang="pl-PL" smtClean="0"/>
          </a:p>
          <a:p>
            <a:pPr lvl="1"/>
            <a:r>
              <a:rPr lang="pl-PL" smtClean="0"/>
              <a:t>Zmniejszenie ryzyka popełnienia błędu lub niespełnieniu wymagań klienta</a:t>
            </a:r>
          </a:p>
          <a:p>
            <a:pPr lvl="1"/>
            <a:endParaRPr lang="pl-PL" smtClean="0"/>
          </a:p>
          <a:p>
            <a:pPr lvl="1"/>
            <a:r>
              <a:rPr lang="pl-PL" smtClean="0"/>
              <a:t>Niski koszt przedsięwzięcia</a:t>
            </a:r>
          </a:p>
          <a:p>
            <a:pPr lvl="1"/>
            <a:endParaRPr lang="pl-PL" smtClean="0"/>
          </a:p>
          <a:p>
            <a:pPr lvl="1"/>
            <a:endParaRPr lang="pl-PL" smtClean="0"/>
          </a:p>
          <a:p>
            <a:pPr lvl="1"/>
            <a:endParaRPr lang="pl-PL" smtClean="0"/>
          </a:p>
          <a:p>
            <a:pPr lvl="1"/>
            <a:endParaRPr lang="pl-PL" smtClean="0"/>
          </a:p>
          <a:p>
            <a:pPr lvl="1"/>
            <a:endParaRPr lang="pl-PL" smtClean="0"/>
          </a:p>
          <a:p>
            <a:pPr lvl="1"/>
            <a:endParaRPr lang="pl-PL" smtClean="0"/>
          </a:p>
          <a:p>
            <a:pPr lvl="1"/>
            <a:endParaRPr lang="pl-PL" smtClean="0"/>
          </a:p>
        </p:txBody>
      </p:sp>
      <p:sp>
        <p:nvSpPr>
          <p:cNvPr id="5325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smtClean="0"/>
              <a:t>Tworzenie z gotowych komponentów –zalety</a:t>
            </a:r>
            <a:r>
              <a:rPr lang="pl-PL" sz="2400" baseline="30000" smtClean="0"/>
              <a:t>41</a:t>
            </a: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53" name="pole tekstowe 1"/>
          <p:cNvSpPr txBox="1">
            <a:spLocks noChangeArrowheads="1"/>
          </p:cNvSpPr>
          <p:nvPr/>
        </p:nvSpPr>
        <p:spPr bwMode="auto">
          <a:xfrm>
            <a:off x="395288" y="5732463"/>
            <a:ext cx="73453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41. Opracowanie własne na podstawie „Podstawy inżynierii oprogramowania” W. Dąbrowski, K Subieta, Wyd. PJWSTK, Warszawa 2005, str. 16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777240" lvl="1" indent="-365760" fontAlgn="auto"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Przygotowanie własnych elementów do nowego systemu może być 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kosztowne</a:t>
            </a:r>
          </a:p>
          <a:p>
            <a:pPr marL="777240" lvl="1" indent="-365760" fontAlgn="auto">
              <a:spcAft>
                <a:spcPts val="0"/>
              </a:spcAft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Możemy się uzależnić od dostawców gotowych komponentów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777240" lvl="1" indent="-365760" fontAlgn="auto">
              <a:spcAft>
                <a:spcPts val="0"/>
              </a:spcAft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11480" lvl="1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77240" lvl="1" indent="-365760" fontAlgn="auto">
              <a:spcAft>
                <a:spcPts val="0"/>
              </a:spcAft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27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smtClean="0"/>
              <a:t>Tworzenie z gotowych komponentów –wady</a:t>
            </a:r>
            <a:r>
              <a:rPr lang="pl-PL" sz="2800" baseline="30000" smtClean="0"/>
              <a:t>42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4277" name="pole tekstowe 4"/>
          <p:cNvSpPr txBox="1">
            <a:spLocks noChangeArrowheads="1"/>
          </p:cNvSpPr>
          <p:nvPr/>
        </p:nvSpPr>
        <p:spPr bwMode="auto">
          <a:xfrm>
            <a:off x="468313" y="5732463"/>
            <a:ext cx="74882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42. Opracowanie własne na podstawie „Podstawy inżynierii oprogramowania” W. Dąbrowski, K Subieta, Wyd. PJWSTK, Warszawa 2005, str. 16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Systemy, które są podobne do już istniejących, opierające się na tych samych mechanizmach i wykorzystujących często spotykane rozwiązania</a:t>
            </a:r>
          </a:p>
        </p:txBody>
      </p:sp>
      <p:sp>
        <p:nvSpPr>
          <p:cNvPr id="5529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Tworzenie z gotowych elementów – zastosowanie</a:t>
            </a:r>
            <a:r>
              <a:rPr lang="pl-PL" sz="3200" baseline="30000" smtClean="0"/>
              <a:t>43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1" name="pole tekstowe 4"/>
          <p:cNvSpPr txBox="1">
            <a:spLocks noChangeArrowheads="1"/>
          </p:cNvSpPr>
          <p:nvPr/>
        </p:nvSpPr>
        <p:spPr bwMode="auto">
          <a:xfrm>
            <a:off x="611188" y="5589588"/>
            <a:ext cx="68405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43. Opracowanie własne na podstawie „Podstawy inżynierii oprogramowania” W. Dąbrowski, K Subieta, Wyd. PJWSTK, Warszawa 2005, str. 16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W modelu spiralnym cyklicznie powtarza się pewne sekwencje działań.</a:t>
            </a:r>
          </a:p>
          <a:p>
            <a:pPr>
              <a:buFontTx/>
              <a:buNone/>
            </a:pPr>
            <a:r>
              <a:rPr lang="pl-PL" smtClean="0"/>
              <a:t>Model spiralny składa się z czterech faz:</a:t>
            </a:r>
          </a:p>
          <a:p>
            <a:r>
              <a:rPr lang="pl-PL" smtClean="0"/>
              <a:t>Planowanie</a:t>
            </a:r>
          </a:p>
          <a:p>
            <a:r>
              <a:rPr lang="pl-PL" smtClean="0"/>
              <a:t>Analiza ryzyka</a:t>
            </a:r>
          </a:p>
          <a:p>
            <a:r>
              <a:rPr lang="pl-PL" smtClean="0"/>
              <a:t>Realizacja, testowanie, wdrożenie</a:t>
            </a:r>
          </a:p>
          <a:p>
            <a:r>
              <a:rPr lang="pl-PL" smtClean="0"/>
              <a:t>Weryfikacja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spiralny</a:t>
            </a:r>
            <a:r>
              <a:rPr lang="pl-PL" baseline="30000" smtClean="0"/>
              <a:t>44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6325" name="pole tekstowe 1"/>
          <p:cNvSpPr txBox="1">
            <a:spLocks noChangeArrowheads="1"/>
          </p:cNvSpPr>
          <p:nvPr/>
        </p:nvSpPr>
        <p:spPr bwMode="auto">
          <a:xfrm>
            <a:off x="250825" y="5589588"/>
            <a:ext cx="7416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44. Opracowanie własne na podstawie „Przegląd modeli cyklu życia oprogramowania” , R. Kasprzyk, Software Developer’s Journal 10/2006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7" y="116632"/>
            <a:ext cx="7756525" cy="1054100"/>
          </a:xfrm>
        </p:spPr>
        <p:txBody>
          <a:bodyPr/>
          <a:lstStyle/>
          <a:p>
            <a:r>
              <a:rPr lang="pl-PL" dirty="0" smtClean="0"/>
              <a:t>Model spiralny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7349" name="pole tekstowe 2"/>
          <p:cNvSpPr txBox="1">
            <a:spLocks noChangeArrowheads="1"/>
          </p:cNvSpPr>
          <p:nvPr/>
        </p:nvSpPr>
        <p:spPr bwMode="auto">
          <a:xfrm>
            <a:off x="2484438" y="5054600"/>
            <a:ext cx="3167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Rys.9:Model spiralny</a:t>
            </a:r>
            <a:r>
              <a:rPr lang="pl-PL" sz="1200" baseline="30000"/>
              <a:t>45</a:t>
            </a:r>
          </a:p>
        </p:txBody>
      </p:sp>
      <p:sp>
        <p:nvSpPr>
          <p:cNvPr id="57350" name="pole tekstowe 5"/>
          <p:cNvSpPr txBox="1">
            <a:spLocks noChangeArrowheads="1"/>
          </p:cNvSpPr>
          <p:nvPr/>
        </p:nvSpPr>
        <p:spPr bwMode="auto">
          <a:xfrm>
            <a:off x="468313" y="5589588"/>
            <a:ext cx="72723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 dirty="0"/>
              <a:t>45. Rysunek zapożyczony z https://mail.pk.edu.pl/~mareks/modele.pdf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14425"/>
            <a:ext cx="8227070" cy="43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sz="1600" smtClean="0"/>
              <a:t>Zaletą modelu jest jawne uwzględnienie ryzyka.</a:t>
            </a:r>
          </a:p>
          <a:p>
            <a:endParaRPr lang="pl-PL" sz="1600" smtClean="0"/>
          </a:p>
          <a:p>
            <a:r>
              <a:rPr lang="pl-PL" sz="1600" smtClean="0"/>
              <a:t>Częste kontakty z klientem</a:t>
            </a:r>
          </a:p>
          <a:p>
            <a:endParaRPr lang="pl-PL" sz="1600" smtClean="0"/>
          </a:p>
          <a:p>
            <a:r>
              <a:rPr lang="pl-PL" sz="1600" smtClean="0"/>
              <a:t>Model skupia się na wczesnym eliminowaniu błędów</a:t>
            </a:r>
          </a:p>
          <a:p>
            <a:endParaRPr lang="pl-PL" sz="1600" smtClean="0"/>
          </a:p>
          <a:p>
            <a:r>
              <a:rPr lang="pl-PL" sz="1600" smtClean="0"/>
              <a:t>Model daje możliwość szkolenia użytkowników zanim system informatyczny zostanie utworzony</a:t>
            </a:r>
          </a:p>
          <a:p>
            <a:endParaRPr lang="pl-PL" sz="1600" smtClean="0"/>
          </a:p>
          <a:p>
            <a:r>
              <a:rPr lang="pl-PL" sz="1600" smtClean="0"/>
              <a:t>Model daje duże możliwości modyfikacji bez ponoszenia dużych kosztów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smtClean="0"/>
              <a:t>Model spiralny –zalety</a:t>
            </a:r>
            <a:r>
              <a:rPr lang="pl-PL" sz="4400" baseline="30000" smtClean="0"/>
              <a:t>46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8373" name="pole tekstowe 1"/>
          <p:cNvSpPr txBox="1">
            <a:spLocks noChangeArrowheads="1"/>
          </p:cNvSpPr>
          <p:nvPr/>
        </p:nvSpPr>
        <p:spPr bwMode="auto">
          <a:xfrm>
            <a:off x="250825" y="5516563"/>
            <a:ext cx="83534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46. Opracowanie własne na podstawie „Podstawy inżynierii oprogramowania” W. Dąbrowski, K Subieta, Wyd. PJWSTK, Warszawa 2005, str. 13</a:t>
            </a:r>
          </a:p>
          <a:p>
            <a:pPr eaLnBrk="1" hangingPunct="1"/>
            <a:r>
              <a:rPr lang="pl-PL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Wymaga dużych nakładów organizacyjnych</a:t>
            </a:r>
          </a:p>
          <a:p>
            <a:endParaRPr lang="pl-PL" smtClean="0"/>
          </a:p>
          <a:p>
            <a:r>
              <a:rPr lang="pl-PL" smtClean="0"/>
              <a:t>Modyfikacja stwarza ryzyko ignorancji przy identyfikacji wymagań i ich analizie</a:t>
            </a:r>
          </a:p>
        </p:txBody>
      </p:sp>
      <p:sp>
        <p:nvSpPr>
          <p:cNvPr id="5939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smtClean="0"/>
              <a:t>Model spiralny – wady</a:t>
            </a:r>
            <a:r>
              <a:rPr lang="pl-PL" sz="4400" baseline="30000" smtClean="0"/>
              <a:t>47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9397" name="pole tekstowe 4"/>
          <p:cNvSpPr txBox="1">
            <a:spLocks noChangeArrowheads="1"/>
          </p:cNvSpPr>
          <p:nvPr/>
        </p:nvSpPr>
        <p:spPr bwMode="auto">
          <a:xfrm>
            <a:off x="539750" y="5589588"/>
            <a:ext cx="72723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47. Opracowanie własne na podstawie „Podstawy inżynierii oprogramowania” W. Dąbrowski, K Subieta, Wyd. PJWSTK, Warszawa 2005, str. 13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Model ten jest odpowiedni przy systemach, w których często zmieniają się wymagania</a:t>
            </a:r>
          </a:p>
        </p:txBody>
      </p:sp>
      <p:sp>
        <p:nvSpPr>
          <p:cNvPr id="6041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Model spiralny – zastosowanie</a:t>
            </a:r>
            <a:r>
              <a:rPr lang="pl-PL" sz="3600" baseline="30000" smtClean="0"/>
              <a:t>48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0421" name="pole tekstowe 4"/>
          <p:cNvSpPr txBox="1">
            <a:spLocks noChangeArrowheads="1"/>
          </p:cNvSpPr>
          <p:nvPr/>
        </p:nvSpPr>
        <p:spPr bwMode="auto">
          <a:xfrm>
            <a:off x="323850" y="5661025"/>
            <a:ext cx="81359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48. Opracowanie własne na podstawie „Podstawy inżynierii oprogramowania” W. Dąbrowski, K Subieta, Wyd. PJWSTK, Warszawa 2005, str. 13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302625" cy="41036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Jest to najstarszy model procesu tworzenia oprogramowania.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Nazywany jest również modelem wodospadu.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Jest to najbardziej intuicyjny model, stosowany również w innych dziedzinach np. budownictwie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W modelu kaskadowym wszystkie czynności (analiza, projektowanie, implementacja itd.) są odrębnymi fazami procesu. 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Kolejne etapy procesu następują po sobie w ściśle określonym porządku.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Ogranicza możliwości powrotu do poprzednich faz.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800" smtClean="0"/>
              <a:t> 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mtClean="0"/>
              <a:t>Model kaskadowy</a:t>
            </a:r>
            <a:r>
              <a:rPr lang="pl-PL" sz="4000" baseline="30000" smtClean="0"/>
              <a:t>4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79388" y="5819775"/>
            <a:ext cx="74168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4. Opracowanie własne na podstawie „Podstawy inżynierii oprogramowania” W. Dąbrowski, K Subieta, Wyd. PJWSTK, Warszawa 2005, str. 11, </a:t>
            </a:r>
          </a:p>
          <a:p>
            <a:pPr eaLnBrk="1" hangingPunct="1">
              <a:spcBef>
                <a:spcPct val="50000"/>
              </a:spcBef>
            </a:pPr>
            <a:r>
              <a:rPr lang="pl-PL" sz="1000"/>
              <a:t>„Przegląd modeli cyklu życia oprogramowania” , R. Kasprzyk,</a:t>
            </a:r>
            <a:r>
              <a:rPr lang="pl-PL"/>
              <a:t> </a:t>
            </a:r>
            <a:r>
              <a:rPr lang="pl-PL" sz="1000"/>
              <a:t>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pl-PL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formalne oprogramowania polega na tworzeniu matematycznych specyfikacji systemu i przekształcaniu ich za pomocą metod matematycznych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pl-PL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pl-P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formalne oprogramowania wymaga specjalistycznej wiedzy. W związku z czym są rzadko używane</a:t>
            </a:r>
            <a:r>
              <a:rPr lang="pl-P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pl-PL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pl-P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Tworzenie formalne powinno zmniejszyć koszty tworzenia oprogramowania, jednak aby się posługiwać tym modelem, należy zatrudnić osoby posiadające specjalistyczną wiedzę, co de facto powoduje bardzo często wzrost kosztów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144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Tworzenie formalne oprogramowania</a:t>
            </a:r>
            <a:r>
              <a:rPr lang="pl-PL" sz="3200" baseline="30000" smtClean="0"/>
              <a:t>49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1445" name="pole tekstowe 1"/>
          <p:cNvSpPr txBox="1">
            <a:spLocks noChangeArrowheads="1"/>
          </p:cNvSpPr>
          <p:nvPr/>
        </p:nvSpPr>
        <p:spPr bwMode="auto">
          <a:xfrm>
            <a:off x="395288" y="5589588"/>
            <a:ext cx="7489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49. Opracowanie własne na podstawie „Podstawy inżynierii oprogramowania” W. Dąbrowski, K Subieta, Wyd. PJWSTK, Warszawa 2005, str.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052736"/>
            <a:ext cx="8382978" cy="4464496"/>
          </a:xfrm>
        </p:spPr>
      </p:pic>
      <p:sp>
        <p:nvSpPr>
          <p:cNvPr id="62467" name="Tytuł 2"/>
          <p:cNvSpPr>
            <a:spLocks noGrp="1"/>
          </p:cNvSpPr>
          <p:nvPr>
            <p:ph type="title"/>
          </p:nvPr>
        </p:nvSpPr>
        <p:spPr>
          <a:xfrm>
            <a:off x="746928" y="188640"/>
            <a:ext cx="7756525" cy="1054100"/>
          </a:xfrm>
        </p:spPr>
        <p:txBody>
          <a:bodyPr/>
          <a:lstStyle/>
          <a:p>
            <a:r>
              <a:rPr lang="pl-PL" dirty="0" smtClean="0"/>
              <a:t>Tworzenie formalne</a:t>
            </a:r>
          </a:p>
        </p:txBody>
      </p:sp>
      <p:sp>
        <p:nvSpPr>
          <p:cNvPr id="62468" name="pole tekstowe 4"/>
          <p:cNvSpPr txBox="1">
            <a:spLocks noChangeArrowheads="1"/>
          </p:cNvSpPr>
          <p:nvPr/>
        </p:nvSpPr>
        <p:spPr bwMode="auto">
          <a:xfrm>
            <a:off x="755650" y="4941888"/>
            <a:ext cx="2736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Rys.10:Tworzenie formalne</a:t>
            </a:r>
            <a:r>
              <a:rPr lang="pl-PL" sz="1200" baseline="30000"/>
              <a:t>50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2470" name="pole tekstowe 6"/>
          <p:cNvSpPr txBox="1">
            <a:spLocks noChangeArrowheads="1"/>
          </p:cNvSpPr>
          <p:nvPr/>
        </p:nvSpPr>
        <p:spPr bwMode="auto">
          <a:xfrm>
            <a:off x="179388" y="5805488"/>
            <a:ext cx="741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50. Rysunek zapożyczony z wykładów  Sławomira Wróblewskiego </a:t>
            </a:r>
            <a:r>
              <a:rPr lang="pl-PL" sz="1200">
                <a:hlinkClick r:id="rId3"/>
              </a:rPr>
              <a:t>http://neo.dmcs.p.lodz.pl/io5z/io5z_wykl.pdf</a:t>
            </a:r>
            <a:r>
              <a:rPr lang="pl-PL" sz="1200"/>
              <a:t> [10.05.2012]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Profesjonalny</a:t>
            </a:r>
          </a:p>
          <a:p>
            <a:endParaRPr lang="pl-PL" smtClean="0"/>
          </a:p>
          <a:p>
            <a:r>
              <a:rPr lang="pl-PL" smtClean="0"/>
              <a:t>Kod jest raczej bezbłędny</a:t>
            </a:r>
          </a:p>
          <a:p>
            <a:endParaRPr lang="pl-PL" smtClean="0"/>
          </a:p>
          <a:p>
            <a:endParaRPr lang="pl-PL" smtClean="0"/>
          </a:p>
        </p:txBody>
      </p:sp>
      <p:sp>
        <p:nvSpPr>
          <p:cNvPr id="6349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Tworzenie formalne –zalety</a:t>
            </a:r>
            <a:r>
              <a:rPr lang="pl-PL" sz="3600" baseline="30000" smtClean="0"/>
              <a:t>51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3493" name="pole tekstowe 4"/>
          <p:cNvSpPr txBox="1">
            <a:spLocks noChangeArrowheads="1"/>
          </p:cNvSpPr>
          <p:nvPr/>
        </p:nvSpPr>
        <p:spPr bwMode="auto">
          <a:xfrm>
            <a:off x="323850" y="5589588"/>
            <a:ext cx="8208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51. Opracowanie własne na podstawie: wykładu Marka Piaseckiego dostęp [on-line] </a:t>
            </a:r>
            <a:r>
              <a:rPr lang="pl-PL" sz="1200">
                <a:hlinkClick r:id="rId2"/>
              </a:rPr>
              <a:t>http://marek.piasecki.staff.iiar.pwr.wroc.pl/dydaktyka/io_2010/w2.pdf</a:t>
            </a:r>
            <a:r>
              <a:rPr lang="pl-PL" sz="1200"/>
              <a:t> [dnia 06.05.2012];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Wymaga eksperckiej wiedzy</a:t>
            </a:r>
          </a:p>
          <a:p>
            <a:endParaRPr lang="pl-PL" smtClean="0"/>
          </a:p>
          <a:p>
            <a:r>
              <a:rPr lang="pl-PL" smtClean="0"/>
              <a:t>Skomplikowany</a:t>
            </a:r>
          </a:p>
          <a:p>
            <a:endParaRPr lang="pl-PL" smtClean="0"/>
          </a:p>
          <a:p>
            <a:r>
              <a:rPr lang="pl-PL" smtClean="0"/>
              <a:t>Niepraktyczny</a:t>
            </a:r>
          </a:p>
          <a:p>
            <a:endParaRPr lang="pl-PL" smtClean="0"/>
          </a:p>
          <a:p>
            <a:r>
              <a:rPr lang="pl-PL" smtClean="0"/>
              <a:t>Jest trudny w rozumieniu</a:t>
            </a:r>
          </a:p>
        </p:txBody>
      </p:sp>
      <p:sp>
        <p:nvSpPr>
          <p:cNvPr id="64515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smtClean="0"/>
              <a:t>Tworzenie formalne – wady</a:t>
            </a:r>
            <a:r>
              <a:rPr lang="pl-PL" sz="4000" baseline="30000" smtClean="0"/>
              <a:t>52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4517" name="pole tekstowe 4"/>
          <p:cNvSpPr txBox="1">
            <a:spLocks noChangeArrowheads="1"/>
          </p:cNvSpPr>
          <p:nvPr/>
        </p:nvSpPr>
        <p:spPr bwMode="auto">
          <a:xfrm>
            <a:off x="395288" y="5516563"/>
            <a:ext cx="7993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52. Opracowanie własne na podstawie: wykładu Marka Piaseckiego dostęp [on-line] </a:t>
            </a:r>
            <a:r>
              <a:rPr lang="pl-PL" sz="1100">
                <a:hlinkClick r:id="rId2"/>
              </a:rPr>
              <a:t>http://marek.piasecki.staff.iiar.pwr.wroc.pl/dydaktyka/io_2010/w2.pdf</a:t>
            </a:r>
            <a:r>
              <a:rPr lang="pl-PL" sz="1100"/>
              <a:t> [dnia 06.05.2012];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Jest stasowane jedynie w teorii, bez praktycznego zastosowania w projektach</a:t>
            </a:r>
          </a:p>
        </p:txBody>
      </p:sp>
      <p:sp>
        <p:nvSpPr>
          <p:cNvPr id="6553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Tworzenie formalne – zastosowanie</a:t>
            </a:r>
            <a:r>
              <a:rPr lang="pl-PL" sz="3200" baseline="30000" smtClean="0"/>
              <a:t>53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5541" name="pole tekstowe 4"/>
          <p:cNvSpPr txBox="1">
            <a:spLocks noChangeArrowheads="1"/>
          </p:cNvSpPr>
          <p:nvPr/>
        </p:nvSpPr>
        <p:spPr bwMode="auto">
          <a:xfrm>
            <a:off x="611188" y="5876925"/>
            <a:ext cx="7200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100"/>
              <a:t>53. Opracowanie własne na podstawie: wykładu Marka Piaseckiego dostęp [on-line] </a:t>
            </a:r>
            <a:r>
              <a:rPr lang="pl-PL" sz="1100">
                <a:hlinkClick r:id="rId2"/>
              </a:rPr>
              <a:t>http://marek.piasecki.staff.iiar.pwr.wroc.pl/dydaktyka/io_2010/w2.pdf</a:t>
            </a:r>
            <a:r>
              <a:rPr lang="pl-PL" sz="1100"/>
              <a:t> [dnia 06.05.2012];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smtClean="0"/>
              <a:t>Tworzenie ewolucyjne polega na wytworzeniu wstępnego oprogramowania, pokazanie go użytkownikom prosząc o opinie co można udoskonalić. Następnie w oparciu o te opinie wytwarza się poprawione oprogramowanie.</a:t>
            </a:r>
          </a:p>
        </p:txBody>
      </p:sp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Tworzenie ewolucyjne systemu</a:t>
            </a:r>
            <a:r>
              <a:rPr lang="pl-PL" baseline="30000" dirty="0" smtClean="0"/>
              <a:t>54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6565" name="pole tekstowe 1"/>
          <p:cNvSpPr txBox="1">
            <a:spLocks noChangeArrowheads="1"/>
          </p:cNvSpPr>
          <p:nvPr/>
        </p:nvSpPr>
        <p:spPr bwMode="auto">
          <a:xfrm>
            <a:off x="468313" y="5589588"/>
            <a:ext cx="59039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54. Opracowanie własne na podstawie „Inżynieria oprogramowania” Ian Sommerville WNT, 2003, Rozdział 1 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mtClean="0"/>
              <a:t>Dokładnie spełniamy wymagania klienta</a:t>
            </a:r>
          </a:p>
        </p:txBody>
      </p:sp>
      <p:sp>
        <p:nvSpPr>
          <p:cNvPr id="6758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Model ewolucyjny –zalety</a:t>
            </a:r>
            <a:r>
              <a:rPr lang="pl-PL" sz="3200" baseline="30000" smtClean="0"/>
              <a:t>55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7589" name="pole tekstowe 1"/>
          <p:cNvSpPr txBox="1">
            <a:spLocks noChangeArrowheads="1"/>
          </p:cNvSpPr>
          <p:nvPr/>
        </p:nvSpPr>
        <p:spPr bwMode="auto">
          <a:xfrm>
            <a:off x="468313" y="5589588"/>
            <a:ext cx="75596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55. Opracowanie własne na podstawie „Inżynieria oprogramowania” Ian Sommerville WNT, 2003, Rozdział 1 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mtClean="0"/>
              <a:t>Trudno jest zobaczyć postęp prac</a:t>
            </a:r>
          </a:p>
          <a:p>
            <a:pPr lvl="1"/>
            <a:endParaRPr lang="pl-PL" smtClean="0"/>
          </a:p>
          <a:p>
            <a:pPr lvl="1"/>
            <a:r>
              <a:rPr lang="pl-PL" smtClean="0"/>
              <a:t>Model zwiększa koszty wytworzenia,</a:t>
            </a:r>
          </a:p>
          <a:p>
            <a:pPr lvl="1"/>
            <a:endParaRPr lang="pl-PL" smtClean="0"/>
          </a:p>
          <a:p>
            <a:pPr lvl="1"/>
            <a:r>
              <a:rPr lang="pl-PL" smtClean="0"/>
              <a:t>Częste modyfikacje psują strukturę systemu.</a:t>
            </a:r>
          </a:p>
          <a:p>
            <a:pPr marL="0" indent="0">
              <a:buFont typeface="Wingdings" pitchFamily="2" charset="2"/>
              <a:buNone/>
            </a:pPr>
            <a:endParaRPr lang="pl-PL" smtClean="0"/>
          </a:p>
        </p:txBody>
      </p:sp>
      <p:sp>
        <p:nvSpPr>
          <p:cNvPr id="68611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Model ewolucyjny – wady</a:t>
            </a:r>
            <a:r>
              <a:rPr lang="pl-PL" sz="3200" baseline="30000" smtClean="0"/>
              <a:t>56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8613" name="pole tekstowe 4"/>
          <p:cNvSpPr txBox="1">
            <a:spLocks noChangeArrowheads="1"/>
          </p:cNvSpPr>
          <p:nvPr/>
        </p:nvSpPr>
        <p:spPr bwMode="auto">
          <a:xfrm>
            <a:off x="468313" y="5516563"/>
            <a:ext cx="7632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56. Opracowanie własne na podstawie „Inżynieria oprogramowania” Ian Sommerville WNT, 2003, Rozdział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smtClean="0"/>
              <a:t>Model ewolucyjny jest stosowany dla systemów małych i średnich do 500 tys. wierszy kodu.</a:t>
            </a:r>
          </a:p>
          <a:p>
            <a:endParaRPr lang="pl-PL" sz="2000" smtClean="0"/>
          </a:p>
          <a:p>
            <a:r>
              <a:rPr lang="pl-PL" sz="2000" smtClean="0"/>
              <a:t>Gdy tworzymy prototypy</a:t>
            </a:r>
          </a:p>
          <a:p>
            <a:endParaRPr lang="pl-PL" sz="2000" smtClean="0"/>
          </a:p>
          <a:p>
            <a:r>
              <a:rPr lang="pl-PL" sz="2000" smtClean="0"/>
              <a:t>Gdy klient nie może określić swoich wymagań. </a:t>
            </a:r>
          </a:p>
          <a:p>
            <a:endParaRPr lang="pl-PL" sz="2000" smtClean="0"/>
          </a:p>
          <a:p>
            <a:r>
              <a:rPr lang="pl-PL" sz="2000" smtClean="0"/>
              <a:t>Gdy ciężko nam określić wymagania.</a:t>
            </a:r>
          </a:p>
          <a:p>
            <a:endParaRPr lang="pl-PL" smtClean="0"/>
          </a:p>
        </p:txBody>
      </p:sp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Model ewolucyjny – stosowanie</a:t>
            </a:r>
            <a:r>
              <a:rPr lang="pl-PL" baseline="30000" dirty="0" smtClean="0"/>
              <a:t>57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0" y="53736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9637" name="pole tekstowe 1"/>
          <p:cNvSpPr txBox="1">
            <a:spLocks noChangeArrowheads="1"/>
          </p:cNvSpPr>
          <p:nvPr/>
        </p:nvSpPr>
        <p:spPr bwMode="auto">
          <a:xfrm>
            <a:off x="250825" y="5589588"/>
            <a:ext cx="8137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200"/>
              <a:t>57. Opracowanie własne na podstawie „Inżynieria oprogramowania” Ian Sommerville WNT, 2003, Rozdział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„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Podstawy inżynierii oprogramowania” W. Dąbrowski, K 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Subieta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Wyd. PJWSTK, Warszawa 2005, 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„Inżynieria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oprogramowania” 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Ian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Sommerville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WNT, 2003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„Przegląd modeli cyklu życia oprogramowania” , R. Kasprzyk, Software Developer’s 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Journal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10/2006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Materiały AGH dostęp on-</a:t>
            </a:r>
            <a:r>
              <a:rPr lang="pl-PL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line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materiałów AGH dostęp [on-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line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http://zasoby.open.agh.edu.pl/~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10sdczerner/page/wstep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„Podstawy inżynierii oprogramowania” wykładu 1 dr inż. Waldemara Łabudy dostęp [on-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line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www.emcist.fm.interia.pl/PIO2.rtf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ykład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Marka Piaseckiego dostęp [on-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line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http://marek.piasecki.staff.iiar.pwr.wroc.pl/dydaktyka/io_2010/w2.pdf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Wykład Sławomira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Wróblewskiego dostęp [on-</a:t>
            </a:r>
            <a:r>
              <a:rPr lang="pl-P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line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http://neo.dmcs.p.lodz.pl/io5z/io5z_wykl.pdf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pl-P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pl-P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0659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Bibliografia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kaskadowy</a:t>
            </a:r>
          </a:p>
        </p:txBody>
      </p:sp>
      <p:pic>
        <p:nvPicPr>
          <p:cNvPr id="16387" name="Picture 4" descr="waterf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205038"/>
            <a:ext cx="5688013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979613" y="4941888"/>
            <a:ext cx="49688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200"/>
              <a:t>Rys.2: Model kaskadowy</a:t>
            </a:r>
            <a:r>
              <a:rPr lang="pl-PL" sz="1200" baseline="30000"/>
              <a:t>5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0" y="6165850"/>
            <a:ext cx="8820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Rysunek zapożyczony z materiałów AGH dostęp [on-line] </a:t>
            </a:r>
            <a:r>
              <a:rPr lang="pl-PL" sz="1000">
                <a:hlinkClick r:id="rId3"/>
              </a:rPr>
              <a:t>http://zasoby.open.agh.edu.pl/~10sdczerner/page/model_kaskadowy</a:t>
            </a:r>
            <a:r>
              <a:rPr lang="pl-PL" sz="1000"/>
              <a:t> [dnia 06.05.2012]</a:t>
            </a:r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998663"/>
            <a:ext cx="7745412" cy="3878262"/>
          </a:xfrm>
        </p:spPr>
        <p:txBody>
          <a:bodyPr/>
          <a:lstStyle/>
          <a:p>
            <a:r>
              <a:rPr lang="pl-PL" sz="2200" smtClean="0"/>
              <a:t>Intuicyjny w obsłudze</a:t>
            </a:r>
          </a:p>
          <a:p>
            <a:endParaRPr lang="pl-PL" sz="2200" smtClean="0"/>
          </a:p>
          <a:p>
            <a:r>
              <a:rPr lang="pl-PL" sz="2200" smtClean="0"/>
              <a:t>Zrozumiały nawet dla przeciętnego użytkownika</a:t>
            </a:r>
          </a:p>
          <a:p>
            <a:endParaRPr lang="pl-PL" sz="2200" smtClean="0"/>
          </a:p>
          <a:p>
            <a:r>
              <a:rPr lang="pl-PL" sz="2200" smtClean="0"/>
              <a:t>Gwarantuje porządek w czasie procesu tworzenia oprogramowania</a:t>
            </a:r>
          </a:p>
          <a:p>
            <a:endParaRPr lang="pl-PL" sz="2200" smtClean="0"/>
          </a:p>
          <a:p>
            <a:r>
              <a:rPr lang="pl-PL" sz="2200" smtClean="0"/>
              <a:t>Zachowanie kolejności poszczególnych faz gwarantuje dokładność w realizacji projektu</a:t>
            </a:r>
          </a:p>
          <a:p>
            <a:pPr>
              <a:buFontTx/>
              <a:buNone/>
            </a:pPr>
            <a:endParaRPr lang="pl-PL" sz="2200" smtClean="0"/>
          </a:p>
          <a:p>
            <a:endParaRPr lang="pl-PL" sz="280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mtClean="0"/>
              <a:t>Model kaskadowy – zalety</a:t>
            </a:r>
            <a:r>
              <a:rPr lang="pl-PL" baseline="30000" smtClean="0"/>
              <a:t>6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5288" y="5876925"/>
            <a:ext cx="8424862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z="1000"/>
              <a:t>6.</a:t>
            </a:r>
            <a:r>
              <a:rPr lang="pl-PL"/>
              <a:t> </a:t>
            </a:r>
            <a:r>
              <a:rPr lang="pl-PL" sz="1000"/>
              <a:t>Opracowanie własne na podstawie: „Podstawy inżynierii oprogramowania” wykładu 1 dr inż. Waldemara Łabudy dostęp [on-line] </a:t>
            </a:r>
            <a:r>
              <a:rPr lang="pl-PL" sz="1000">
                <a:hlinkClick r:id="rId2"/>
              </a:rPr>
              <a:t>http://www.emcist.fm.interia.pl/PIO2.rtf</a:t>
            </a:r>
            <a:r>
              <a:rPr lang="pl-PL" sz="1000"/>
              <a:t> [dnia 06.05.2012]</a:t>
            </a:r>
            <a:endParaRPr lang="pl-PL" sz="1000" b="1"/>
          </a:p>
          <a:p>
            <a:pPr eaLnBrk="1" hangingPunct="1"/>
            <a:r>
              <a:rPr lang="pl-PL" sz="1000"/>
              <a:t>„Przegląd modeli cyklu życia oprogramowania” , R. Kasprzyk, Software Developer’s Journal 10/2006.</a:t>
            </a:r>
          </a:p>
          <a:p>
            <a:pPr eaLnBrk="1" hangingPunct="1">
              <a:spcBef>
                <a:spcPct val="50000"/>
              </a:spcBef>
            </a:pPr>
            <a:endParaRPr lang="pl-PL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1600" smtClean="0"/>
              <a:t>Model kaskadowy powinien być używany tylko w sytuacji gdy wymagania są jasne i dokładnie sprecyzowane</a:t>
            </a:r>
          </a:p>
          <a:p>
            <a:pPr>
              <a:lnSpc>
                <a:spcPct val="80000"/>
              </a:lnSpc>
            </a:pPr>
            <a:endParaRPr lang="pl-PL" sz="1600" smtClean="0"/>
          </a:p>
          <a:p>
            <a:pPr>
              <a:lnSpc>
                <a:spcPct val="80000"/>
              </a:lnSpc>
            </a:pPr>
            <a:r>
              <a:rPr lang="pl-PL" sz="1600" smtClean="0"/>
              <a:t>Nie powinniśmy rozpoczynać następnej fazy gdy nie ukończyliśmy pierwszej, ponieważ może prowadzić to do błędów</a:t>
            </a:r>
          </a:p>
          <a:p>
            <a:pPr>
              <a:lnSpc>
                <a:spcPct val="80000"/>
              </a:lnSpc>
            </a:pPr>
            <a:endParaRPr lang="pl-PL" sz="1600" smtClean="0"/>
          </a:p>
          <a:p>
            <a:pPr>
              <a:lnSpc>
                <a:spcPct val="80000"/>
              </a:lnSpc>
            </a:pPr>
            <a:r>
              <a:rPr lang="pl-PL" sz="1600" smtClean="0"/>
              <a:t>W związku ze ściśle narzuconą kolejnością wykonywania projektu, ewentualny powrót do którejś ze wcześniejszych faz jest bardzo kosztowny</a:t>
            </a:r>
          </a:p>
          <a:p>
            <a:pPr>
              <a:lnSpc>
                <a:spcPct val="80000"/>
              </a:lnSpc>
            </a:pPr>
            <a:endParaRPr lang="pl-PL" sz="1600" smtClean="0"/>
          </a:p>
          <a:p>
            <a:pPr>
              <a:lnSpc>
                <a:spcPct val="80000"/>
              </a:lnSpc>
            </a:pPr>
            <a:r>
              <a:rPr lang="pl-PL" sz="1600" smtClean="0"/>
              <a:t>Ze względu na stały, rygorystyczny przebieg pracy może nastąpić brak zainteresowania klienta produktem. Kontakt z klientem jest ograniczony w związku z tym może prowadzić do braku zadowolenia klienta przy odbiorze produktu.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Model kaskadowy – wady</a:t>
            </a:r>
            <a:r>
              <a:rPr lang="pl-PL" baseline="30000" dirty="0" smtClean="0"/>
              <a:t>7</a:t>
            </a: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395288" y="5805488"/>
            <a:ext cx="828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sz="1000"/>
              <a:t>7. Opracowanie własne na podstawie: „Podstawy inżynierii oprogramowania” wykładu 1 dr inż. Waldemara Łabudy dostęp [on-line] </a:t>
            </a:r>
            <a:r>
              <a:rPr lang="pl-PL" sz="1000">
                <a:hlinkClick r:id="rId2"/>
              </a:rPr>
              <a:t>http://www.emcist.fm.interia.pl/PIO2.rtf</a:t>
            </a:r>
            <a:r>
              <a:rPr lang="pl-PL" sz="1000"/>
              <a:t> [dnia 06.05.2012]</a:t>
            </a:r>
            <a:endParaRPr lang="pl-PL" sz="1000" b="1"/>
          </a:p>
          <a:p>
            <a:r>
              <a:rPr lang="pl-PL" sz="1000"/>
              <a:t>„Przegląd modeli cyklu życia oprogramowania” , R. Kasprzyk, Software Developer’s Journal 10/2006.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pl-PL" dirty="0" smtClean="0"/>
          </a:p>
          <a:p>
            <a:pPr>
              <a:buFontTx/>
              <a:buNone/>
            </a:pPr>
            <a:endParaRPr lang="pl-PL" dirty="0" smtClean="0"/>
          </a:p>
          <a:p>
            <a:pPr>
              <a:buFontTx/>
              <a:buNone/>
            </a:pPr>
            <a:r>
              <a:rPr lang="pl-PL" dirty="0" smtClean="0"/>
              <a:t>Model kaskadowy jest stosowany przy projektowaniu </a:t>
            </a:r>
            <a:r>
              <a:rPr lang="pl-PL" dirty="0" smtClean="0"/>
              <a:t>małych </a:t>
            </a:r>
            <a:r>
              <a:rPr lang="pl-PL" dirty="0" smtClean="0"/>
              <a:t>systemów informatycznych </a:t>
            </a:r>
          </a:p>
          <a:p>
            <a:endParaRPr lang="pl-PL" dirty="0" smtClean="0"/>
          </a:p>
          <a:p>
            <a:pPr>
              <a:buFontTx/>
              <a:buNone/>
            </a:pPr>
            <a:r>
              <a:rPr lang="pl-PL" dirty="0" smtClean="0"/>
              <a:t>Stosowany w sytuacji jasno zdefiniowanych wymagań </a:t>
            </a:r>
          </a:p>
          <a:p>
            <a:pPr>
              <a:buFontTx/>
              <a:buNone/>
            </a:pPr>
            <a:endParaRPr lang="pl-PL" dirty="0" smtClean="0"/>
          </a:p>
        </p:txBody>
      </p:sp>
      <p:sp>
        <p:nvSpPr>
          <p:cNvPr id="1945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Model kaskadowy – stosowanie</a:t>
            </a:r>
            <a:r>
              <a:rPr lang="pl-PL" baseline="30000" smtClean="0"/>
              <a:t>8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50825" y="5805488"/>
            <a:ext cx="8424863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000"/>
              <a:t>8.</a:t>
            </a:r>
            <a:r>
              <a:rPr lang="pl-PL"/>
              <a:t> </a:t>
            </a:r>
            <a:r>
              <a:rPr lang="pl-PL" sz="1000"/>
              <a:t>Opracowanie na podstawie: wykładu Marka Piaseckiego dostęp [on-line] </a:t>
            </a:r>
            <a:r>
              <a:rPr lang="pl-PL" sz="1000">
                <a:hlinkClick r:id="rId2"/>
              </a:rPr>
              <a:t>http://marek.piasecki.staff.iiar.pwr.wroc.pl/dydaktyka/io_2010/w2.pdf</a:t>
            </a:r>
            <a:r>
              <a:rPr lang="pl-PL" sz="1000"/>
              <a:t> [dnia 06.05.2012];</a:t>
            </a:r>
          </a:p>
          <a:p>
            <a:pPr eaLnBrk="1" hangingPunct="1">
              <a:spcBef>
                <a:spcPct val="50000"/>
              </a:spcBef>
            </a:pPr>
            <a:r>
              <a:rPr lang="pl-PL" sz="1000"/>
              <a:t>Sławomira Wróblewskiego dostęp [on-line] </a:t>
            </a:r>
            <a:r>
              <a:rPr lang="pl-PL" sz="1000">
                <a:hlinkClick r:id="rId3"/>
              </a:rPr>
              <a:t>http://neo.dmcs.p.lodz.pl/io5z/io5z_wykl.pdf</a:t>
            </a:r>
            <a:r>
              <a:rPr lang="pl-PL" sz="1000"/>
              <a:t> [dnia 06.05.2012]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warda oprawa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867</TotalTime>
  <Words>3065</Words>
  <Application>Microsoft Office PowerPoint</Application>
  <PresentationFormat>Pokaz na ekranie (4:3)</PresentationFormat>
  <Paragraphs>363</Paragraphs>
  <Slides>59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0" baseType="lpstr">
      <vt:lpstr>Twarda oprawa</vt:lpstr>
      <vt:lpstr>Klasyfikacja modeli  procesów tworzenia  oprogramowania  </vt:lpstr>
      <vt:lpstr>Cykl życiowy oprogramowania</vt:lpstr>
      <vt:lpstr>Definicja modeli oprogramowania</vt:lpstr>
      <vt:lpstr>Klasyfikacja modeli</vt:lpstr>
      <vt:lpstr>Model kaskadowy4</vt:lpstr>
      <vt:lpstr>Model kaskadowy</vt:lpstr>
      <vt:lpstr>Model kaskadowy – zalety6</vt:lpstr>
      <vt:lpstr>Model kaskadowy – wady7</vt:lpstr>
      <vt:lpstr>Model kaskadowy – stosowanie8</vt:lpstr>
      <vt:lpstr>Zmodyfikowany model kaskadowy9</vt:lpstr>
      <vt:lpstr>Zmodyfikowany model kaskadowy</vt:lpstr>
      <vt:lpstr>Model iteracyjny11</vt:lpstr>
      <vt:lpstr>Model iteracyjny</vt:lpstr>
      <vt:lpstr>Model iteracyjny – zalety13</vt:lpstr>
      <vt:lpstr>Model iteracyjny – wady14</vt:lpstr>
      <vt:lpstr>Model „V”15</vt:lpstr>
      <vt:lpstr>Model „V”16</vt:lpstr>
      <vt:lpstr>Model „V” – zalety17</vt:lpstr>
      <vt:lpstr>Model „V” – wady18</vt:lpstr>
      <vt:lpstr>Realizacja kierowana dokumentami19</vt:lpstr>
      <vt:lpstr>Model realizacji kierowania dokumentami – zalety20</vt:lpstr>
      <vt:lpstr>Model realizacji kierowania dokumentami – wady21</vt:lpstr>
      <vt:lpstr>Model realizacji kierowania dokumentami – zastosowanie22</vt:lpstr>
      <vt:lpstr>Model prototypowania</vt:lpstr>
      <vt:lpstr>Model prototypowania</vt:lpstr>
      <vt:lpstr>Model prototypowania cd.</vt:lpstr>
      <vt:lpstr>Model prototypowania – zalety26</vt:lpstr>
      <vt:lpstr>Model prototypowania – wady27</vt:lpstr>
      <vt:lpstr>Model prototypowania – stosowanie28</vt:lpstr>
      <vt:lpstr>Programowanie odkrywcze29</vt:lpstr>
      <vt:lpstr>Programowanie odkrywcze</vt:lpstr>
      <vt:lpstr>Programowanie odkrywcze – zalety31</vt:lpstr>
      <vt:lpstr>Programowanie odkrywcze – wady32</vt:lpstr>
      <vt:lpstr>Programowanie odkrywcze – stosowanie33</vt:lpstr>
      <vt:lpstr>Realizacja przyrostowa34</vt:lpstr>
      <vt:lpstr>Realizacja przyrostowa</vt:lpstr>
      <vt:lpstr>Realizacja przyrostowa – zalety36</vt:lpstr>
      <vt:lpstr>Realizacja przyrostowa – wady37</vt:lpstr>
      <vt:lpstr>Realizacja przyrostowa – zastosowanie38</vt:lpstr>
      <vt:lpstr>Tworzenie z gotowych komponentów39</vt:lpstr>
      <vt:lpstr>Tworzenie z gotowych komponentów40</vt:lpstr>
      <vt:lpstr>Tworzenie z gotowych komponentów –zalety41</vt:lpstr>
      <vt:lpstr>Tworzenie z gotowych komponentów –wady42</vt:lpstr>
      <vt:lpstr>Tworzenie z gotowych elementów – zastosowanie43</vt:lpstr>
      <vt:lpstr>Model spiralny44</vt:lpstr>
      <vt:lpstr>Model spiralny</vt:lpstr>
      <vt:lpstr>Model spiralny –zalety46</vt:lpstr>
      <vt:lpstr>Model spiralny – wady47</vt:lpstr>
      <vt:lpstr>Model spiralny – zastosowanie48</vt:lpstr>
      <vt:lpstr>Tworzenie formalne oprogramowania49</vt:lpstr>
      <vt:lpstr>Tworzenie formalne</vt:lpstr>
      <vt:lpstr>Tworzenie formalne –zalety51</vt:lpstr>
      <vt:lpstr>Tworzenie formalne – wady52</vt:lpstr>
      <vt:lpstr>Tworzenie formalne – zastosowanie53</vt:lpstr>
      <vt:lpstr>Tworzenie ewolucyjne systemu54</vt:lpstr>
      <vt:lpstr>Model ewolucyjny –zalety55</vt:lpstr>
      <vt:lpstr>Model ewolucyjny – wady56</vt:lpstr>
      <vt:lpstr>Model ewolucyjny – stosowanie57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Klasyfikacja modeli procesów tworzenia oprogramowania</dc:title>
  <dc:creator>Slawek</dc:creator>
  <cp:lastModifiedBy>user</cp:lastModifiedBy>
  <cp:revision>55</cp:revision>
  <dcterms:created xsi:type="dcterms:W3CDTF">2012-04-10T14:54:49Z</dcterms:created>
  <dcterms:modified xsi:type="dcterms:W3CDTF">2015-02-26T13:38:17Z</dcterms:modified>
</cp:coreProperties>
</file>